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 id="2147483664" r:id="rId3"/>
  </p:sldMasterIdLst>
  <p:notesMasterIdLst>
    <p:notesMasterId r:id="rId43"/>
  </p:notesMasterIdLst>
  <p:handoutMasterIdLst>
    <p:handoutMasterId r:id="rId44"/>
  </p:handoutMasterIdLst>
  <p:sldIdLst>
    <p:sldId id="256" r:id="rId4"/>
    <p:sldId id="320" r:id="rId5"/>
    <p:sldId id="318" r:id="rId6"/>
    <p:sldId id="319" r:id="rId7"/>
    <p:sldId id="288" r:id="rId8"/>
    <p:sldId id="315" r:id="rId9"/>
    <p:sldId id="316" r:id="rId10"/>
    <p:sldId id="298" r:id="rId11"/>
    <p:sldId id="308" r:id="rId12"/>
    <p:sldId id="289" r:id="rId13"/>
    <p:sldId id="317" r:id="rId14"/>
    <p:sldId id="286" r:id="rId15"/>
    <p:sldId id="290" r:id="rId16"/>
    <p:sldId id="313" r:id="rId17"/>
    <p:sldId id="311" r:id="rId18"/>
    <p:sldId id="291"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22" r:id="rId40"/>
    <p:sldId id="343" r:id="rId41"/>
    <p:sldId id="345" r:id="rId42"/>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p:cViewPr varScale="1">
        <p:scale>
          <a:sx n="80" d="100"/>
          <a:sy n="80" d="100"/>
        </p:scale>
        <p:origin x="120" y="702"/>
      </p:cViewPr>
      <p:guideLst>
        <p:guide orient="horz" pos="2160"/>
        <p:guide pos="3840"/>
      </p:guideLst>
    </p:cSldViewPr>
  </p:slideViewPr>
  <p:notesTextViewPr>
    <p:cViewPr>
      <p:scale>
        <a:sx n="1" d="1"/>
        <a:sy n="1" d="1"/>
      </p:scale>
      <p:origin x="0" y="0"/>
    </p:cViewPr>
  </p:notesTextViewPr>
  <p:sorterViewPr>
    <p:cViewPr>
      <p:scale>
        <a:sx n="200" d="100"/>
        <a:sy n="200" d="100"/>
      </p:scale>
      <p:origin x="0" y="-61860"/>
    </p:cViewPr>
  </p:sorterViewPr>
  <p:notesViewPr>
    <p:cSldViewPr snapToGrid="0">
      <p:cViewPr varScale="1">
        <p:scale>
          <a:sx n="89" d="100"/>
          <a:sy n="89" d="100"/>
        </p:scale>
        <p:origin x="3788" y="48"/>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5.xml" Id="rId8" /><Relationship Type="http://schemas.openxmlformats.org/officeDocument/2006/relationships/slide" Target="slides/slide10.xml" Id="rId13" /><Relationship Type="http://schemas.openxmlformats.org/officeDocument/2006/relationships/slide" Target="slides/slide15.xml" Id="rId18" /><Relationship Type="http://schemas.openxmlformats.org/officeDocument/2006/relationships/slide" Target="slides/slide23.xml" Id="rId26" /><Relationship Type="http://schemas.openxmlformats.org/officeDocument/2006/relationships/slide" Target="slides/slide36.xml" Id="rId39" /><Relationship Type="http://schemas.openxmlformats.org/officeDocument/2006/relationships/slideMaster" Target="slideMasters/slideMaster2.xml" Id="rId3" /><Relationship Type="http://schemas.openxmlformats.org/officeDocument/2006/relationships/slide" Target="slides/slide18.xml" Id="rId21" /><Relationship Type="http://schemas.openxmlformats.org/officeDocument/2006/relationships/slide" Target="slides/slide31.xml" Id="rId34" /><Relationship Type="http://schemas.openxmlformats.org/officeDocument/2006/relationships/slide" Target="slides/slide39.xml" Id="rId42" /><Relationship Type="http://schemas.openxmlformats.org/officeDocument/2006/relationships/theme" Target="theme/theme1.xml" Id="rId47" /><Relationship Type="http://schemas.openxmlformats.org/officeDocument/2006/relationships/slide" Target="slides/slide4.xml" Id="rId7" /><Relationship Type="http://schemas.openxmlformats.org/officeDocument/2006/relationships/slide" Target="slides/slide9.xml" Id="rId12" /><Relationship Type="http://schemas.openxmlformats.org/officeDocument/2006/relationships/slide" Target="slides/slide14.xml" Id="rId17" /><Relationship Type="http://schemas.openxmlformats.org/officeDocument/2006/relationships/slide" Target="slides/slide22.xml" Id="rId25" /><Relationship Type="http://schemas.openxmlformats.org/officeDocument/2006/relationships/slide" Target="slides/slide30.xml" Id="rId33" /><Relationship Type="http://schemas.openxmlformats.org/officeDocument/2006/relationships/slide" Target="slides/slide35.xml" Id="rId38" /><Relationship Type="http://schemas.openxmlformats.org/officeDocument/2006/relationships/viewProps" Target="viewProps.xml" Id="rId46" /><Relationship Type="http://schemas.openxmlformats.org/officeDocument/2006/relationships/slideMaster" Target="slideMasters/slideMaster1.xml" Id="rId2" /><Relationship Type="http://schemas.openxmlformats.org/officeDocument/2006/relationships/slide" Target="slides/slide13.xml" Id="rId16" /><Relationship Type="http://schemas.openxmlformats.org/officeDocument/2006/relationships/slide" Target="slides/slide17.xml" Id="rId20" /><Relationship Type="http://schemas.openxmlformats.org/officeDocument/2006/relationships/slide" Target="slides/slide26.xml" Id="rId29" /><Relationship Type="http://schemas.openxmlformats.org/officeDocument/2006/relationships/slide" Target="slides/slide38.xml" Id="rId41" /><Relationship Type="http://schemas.openxmlformats.org/officeDocument/2006/relationships/slide" Target="slides/slide3.xml" Id="rId6" /><Relationship Type="http://schemas.openxmlformats.org/officeDocument/2006/relationships/slide" Target="slides/slide8.xml" Id="rId11" /><Relationship Type="http://schemas.openxmlformats.org/officeDocument/2006/relationships/slide" Target="slides/slide21.xml" Id="rId24" /><Relationship Type="http://schemas.openxmlformats.org/officeDocument/2006/relationships/slide" Target="slides/slide29.xml" Id="rId32" /><Relationship Type="http://schemas.openxmlformats.org/officeDocument/2006/relationships/slide" Target="slides/slide34.xml" Id="rId37" /><Relationship Type="http://schemas.openxmlformats.org/officeDocument/2006/relationships/slide" Target="slides/slide37.xml" Id="rId40" /><Relationship Type="http://schemas.openxmlformats.org/officeDocument/2006/relationships/presProps" Target="presProps.xml" Id="rId45" /><Relationship Type="http://schemas.openxmlformats.org/officeDocument/2006/relationships/slide" Target="slides/slide2.xml" Id="rId5" /><Relationship Type="http://schemas.openxmlformats.org/officeDocument/2006/relationships/slide" Target="slides/slide12.xml" Id="rId15" /><Relationship Type="http://schemas.openxmlformats.org/officeDocument/2006/relationships/slide" Target="slides/slide20.xml" Id="rId23" /><Relationship Type="http://schemas.openxmlformats.org/officeDocument/2006/relationships/slide" Target="slides/slide25.xml" Id="rId28" /><Relationship Type="http://schemas.openxmlformats.org/officeDocument/2006/relationships/slide" Target="slides/slide33.xml" Id="rId36" /><Relationship Type="http://schemas.openxmlformats.org/officeDocument/2006/relationships/slide" Target="slides/slide7.xml" Id="rId10" /><Relationship Type="http://schemas.openxmlformats.org/officeDocument/2006/relationships/slide" Target="slides/slide16.xml" Id="rId19" /><Relationship Type="http://schemas.openxmlformats.org/officeDocument/2006/relationships/slide" Target="slides/slide28.xml" Id="rId31" /><Relationship Type="http://schemas.openxmlformats.org/officeDocument/2006/relationships/handoutMaster" Target="handoutMasters/handoutMaster1.xml" Id="rId44" /><Relationship Type="http://schemas.openxmlformats.org/officeDocument/2006/relationships/slide" Target="slides/slide1.xml" Id="rId4" /><Relationship Type="http://schemas.openxmlformats.org/officeDocument/2006/relationships/slide" Target="slides/slide6.xml" Id="rId9" /><Relationship Type="http://schemas.openxmlformats.org/officeDocument/2006/relationships/slide" Target="slides/slide11.xml" Id="rId14" /><Relationship Type="http://schemas.openxmlformats.org/officeDocument/2006/relationships/slide" Target="slides/slide19.xml" Id="rId22" /><Relationship Type="http://schemas.openxmlformats.org/officeDocument/2006/relationships/slide" Target="slides/slide24.xml" Id="rId27" /><Relationship Type="http://schemas.openxmlformats.org/officeDocument/2006/relationships/slide" Target="slides/slide27.xml" Id="rId30" /><Relationship Type="http://schemas.openxmlformats.org/officeDocument/2006/relationships/slide" Target="slides/slide32.xml" Id="rId35" /><Relationship Type="http://schemas.openxmlformats.org/officeDocument/2006/relationships/notesMaster" Target="notesMasters/notesMaster1.xml" Id="rId43" /><Relationship Type="http://schemas.openxmlformats.org/officeDocument/2006/relationships/tableStyles" Target="tableStyles.xml" Id="rId48" /><Relationship Type="http://schemas.openxmlformats.org/officeDocument/2006/relationships/customXml" Target="/customXML/item2.xml" Id="R6d7cee496ee04131"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FC7962E5-8A97-4EC7-99BE-28CF286FDBA5}" type="datetimeFigureOut">
              <a:rPr lang="en-GB" smtClean="0"/>
              <a:t>28/05/2019</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DD407AB1-C794-4A3F-A348-A40118451E5C}" type="slidenum">
              <a:rPr lang="en-GB" smtClean="0"/>
              <a:t>‹#›</a:t>
            </a:fld>
            <a:endParaRPr lang="en-GB"/>
          </a:p>
        </p:txBody>
      </p:sp>
    </p:spTree>
    <p:extLst>
      <p:ext uri="{BB962C8B-B14F-4D97-AF65-F5344CB8AC3E}">
        <p14:creationId xmlns:p14="http://schemas.microsoft.com/office/powerpoint/2010/main" val="1585395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2C4967-E544-4536-9125-0CD5D0C3B730}" type="datetimeFigureOut">
              <a:rPr lang="en-GB" smtClean="0"/>
              <a:t>28/05/2019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AFC7B06-67F7-444A-B411-20D6B455C72E}" type="slidenum">
              <a:rPr lang="en-GB" smtClean="0"/>
              <a:t>‹#›</a:t>
            </a:fld>
            <a:endParaRPr lang="en-GB"/>
          </a:p>
        </p:txBody>
      </p:sp>
    </p:spTree>
    <p:extLst>
      <p:ext uri="{BB962C8B-B14F-4D97-AF65-F5344CB8AC3E}">
        <p14:creationId xmlns:p14="http://schemas.microsoft.com/office/powerpoint/2010/main" val="1348501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7C625E-1373-4DE7-96D5-E94D4E9365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16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F3A7EB-8CF6-4676-834E-7CB8351D87B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92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F3A7EB-8CF6-4676-834E-7CB8351D87B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5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is a social scientific word to describe the socially constructed ideas about 1) people’s characteristics on the basis of their sex and 2) the appropriate </a:t>
            </a:r>
            <a:r>
              <a:rPr lang="en-US" dirty="0" err="1"/>
              <a:t>behaviours</a:t>
            </a:r>
            <a:r>
              <a:rPr lang="en-US" dirty="0"/>
              <a:t> and distribution of roles as a result.</a:t>
            </a:r>
          </a:p>
          <a:p>
            <a:endParaRPr lang="en-US" dirty="0"/>
          </a:p>
          <a:p>
            <a:r>
              <a:rPr lang="en-US" dirty="0"/>
              <a:t>International and historical comparison shows gender varies over time and culture and even between different work places/organisations </a:t>
            </a:r>
          </a:p>
          <a:p>
            <a:endParaRPr lang="en-US" dirty="0"/>
          </a:p>
          <a:p>
            <a:r>
              <a:rPr lang="en-US" dirty="0"/>
              <a:t>Thus gender and gender </a:t>
            </a:r>
            <a:r>
              <a:rPr lang="en-US" dirty="0" err="1"/>
              <a:t>inequalites</a:t>
            </a:r>
            <a:r>
              <a:rPr lang="en-US" dirty="0"/>
              <a:t> can be changed and challenged</a:t>
            </a:r>
          </a:p>
          <a:p>
            <a:endParaRPr lang="en-US" dirty="0"/>
          </a:p>
          <a:p>
            <a:r>
              <a:rPr lang="en-US" dirty="0"/>
              <a:t>The state is a key regulator of gender through its public policy</a:t>
            </a:r>
          </a:p>
          <a:p>
            <a:endParaRPr lang="en-GB" dirty="0"/>
          </a:p>
        </p:txBody>
      </p:sp>
      <p:sp>
        <p:nvSpPr>
          <p:cNvPr id="4" name="Slide Number Placeholder 3"/>
          <p:cNvSpPr>
            <a:spLocks noGrp="1"/>
          </p:cNvSpPr>
          <p:nvPr>
            <p:ph type="sldNum" sz="quarter" idx="10"/>
          </p:nvPr>
        </p:nvSpPr>
        <p:spPr/>
        <p:txBody>
          <a:bodyPr/>
          <a:lstStyle/>
          <a:p>
            <a:fld id="{1AFC7B06-67F7-444A-B411-20D6B455C72E}" type="slidenum">
              <a:rPr lang="en-GB" smtClean="0"/>
              <a:t>9</a:t>
            </a:fld>
            <a:endParaRPr lang="en-GB"/>
          </a:p>
        </p:txBody>
      </p:sp>
    </p:spTree>
    <p:extLst>
      <p:ext uri="{BB962C8B-B14F-4D97-AF65-F5344CB8AC3E}">
        <p14:creationId xmlns:p14="http://schemas.microsoft.com/office/powerpoint/2010/main" val="85113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59573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5/28/2019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5/28/2019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707300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kolom met afbeel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843751" y="1455469"/>
            <a:ext cx="4995000" cy="4223742"/>
          </a:xfrm>
        </p:spPr>
        <p:txBody>
          <a:bodyPr/>
          <a:lstStyle>
            <a:lvl1pPr marL="0" indent="0">
              <a:buNone/>
              <a:defRPr sz="1800">
                <a:latin typeface="+mn-lt"/>
              </a:defRPr>
            </a:lvl1pPr>
            <a:lvl2pPr marL="0" indent="0">
              <a:buFont typeface="Arial"/>
              <a:buNone/>
              <a:defRPr sz="1800">
                <a:latin typeface="+mn-lt"/>
              </a:defRPr>
            </a:lvl2pPr>
            <a:lvl3pPr marL="0" indent="0">
              <a:buFont typeface="Arial"/>
              <a:buNone/>
              <a:defRPr sz="1800">
                <a:latin typeface="+mn-lt"/>
              </a:defRPr>
            </a:lvl3pPr>
            <a:lvl4pPr marL="0" indent="0">
              <a:buFont typeface="Arial"/>
              <a:buNone/>
              <a:defRPr sz="1800">
                <a:latin typeface="+mn-lt"/>
              </a:defRPr>
            </a:lvl4pPr>
            <a:lvl5pPr marL="0" indent="0">
              <a:buFont typeface="Arial"/>
              <a:buNone/>
              <a:defRPr sz="1800">
                <a:latin typeface="+mn-lt"/>
              </a:defRPr>
            </a:lvl5pPr>
            <a:lvl6pPr>
              <a:defRPr sz="1300"/>
            </a:lvl6pPr>
            <a:lvl7pPr>
              <a:defRPr sz="1300"/>
            </a:lvl7pPr>
            <a:lvl8pPr>
              <a:defRPr sz="1300"/>
            </a:lvl8pPr>
            <a:lvl9pPr>
              <a:defRPr sz="1300"/>
            </a:lvl9p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afbeelding 2"/>
          <p:cNvSpPr>
            <a:spLocks noGrp="1" noChangeAspect="1"/>
          </p:cNvSpPr>
          <p:nvPr>
            <p:ph type="pic" idx="10"/>
          </p:nvPr>
        </p:nvSpPr>
        <p:spPr>
          <a:xfrm>
            <a:off x="6166124" y="1500190"/>
            <a:ext cx="4995000" cy="2587249"/>
          </a:xfrm>
          <a:solidFill>
            <a:schemeClr val="tx1"/>
          </a:solidFill>
          <a:ln w="25400">
            <a:solidFill>
              <a:schemeClr val="tx1"/>
            </a:solidFill>
          </a:ln>
          <a:effectLst>
            <a:outerShdw blurRad="50800" dist="38100" dir="2700000">
              <a:srgbClr val="000000">
                <a:alpha val="43000"/>
              </a:srgbClr>
            </a:outerShdw>
          </a:effectLst>
        </p:spPr>
        <p:txBody>
          <a:bodyPr/>
          <a:lstStyle>
            <a:lvl1pPr marL="0" indent="0">
              <a:buNone/>
              <a:defRPr sz="1000"/>
            </a:lvl1pPr>
            <a:lvl2pPr marL="336774" indent="0">
              <a:buNone/>
              <a:defRPr sz="2100"/>
            </a:lvl2pPr>
            <a:lvl3pPr marL="673547" indent="0">
              <a:buNone/>
              <a:defRPr sz="1800"/>
            </a:lvl3pPr>
            <a:lvl4pPr marL="1010321" indent="0">
              <a:buNone/>
              <a:defRPr sz="1500"/>
            </a:lvl4pPr>
            <a:lvl5pPr marL="1347094" indent="0">
              <a:buNone/>
              <a:defRPr sz="1500"/>
            </a:lvl5pPr>
            <a:lvl6pPr marL="1683868" indent="0">
              <a:buNone/>
              <a:defRPr sz="1500"/>
            </a:lvl6pPr>
            <a:lvl7pPr marL="2020641" indent="0">
              <a:buNone/>
              <a:defRPr sz="1500"/>
            </a:lvl7pPr>
            <a:lvl8pPr marL="2357415" indent="0">
              <a:buNone/>
              <a:defRPr sz="1500"/>
            </a:lvl8pPr>
            <a:lvl9pPr marL="2694188" indent="0">
              <a:buNone/>
              <a:defRPr sz="1500"/>
            </a:lvl9pPr>
          </a:lstStyle>
          <a:p>
            <a:pPr lvl="0"/>
            <a:endParaRPr lang="nl-NL" noProof="0" smtClean="0">
              <a:sym typeface="Kievit-Book" charset="0"/>
            </a:endParaRPr>
          </a:p>
        </p:txBody>
      </p:sp>
    </p:spTree>
    <p:extLst>
      <p:ext uri="{BB962C8B-B14F-4D97-AF65-F5344CB8AC3E}">
        <p14:creationId xmlns:p14="http://schemas.microsoft.com/office/powerpoint/2010/main" val="163927765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pic>
        <p:nvPicPr>
          <p:cNvPr id="186" name="image3.png"/>
          <p:cNvPicPr>
            <a:picLocks noChangeAspect="1"/>
          </p:cNvPicPr>
          <p:nvPr/>
        </p:nvPicPr>
        <p:blipFill>
          <a:blip r:embed="rId2">
            <a:extLst/>
          </a:blip>
          <a:stretch>
            <a:fillRect/>
          </a:stretch>
        </p:blipFill>
        <p:spPr>
          <a:xfrm>
            <a:off x="8015607" y="6283613"/>
            <a:ext cx="3359268" cy="385479"/>
          </a:xfrm>
          <a:prstGeom prst="rect">
            <a:avLst/>
          </a:prstGeom>
          <a:ln w="12700">
            <a:miter lim="400000"/>
          </a:ln>
        </p:spPr>
      </p:pic>
      <p:pic>
        <p:nvPicPr>
          <p:cNvPr id="187" name="image4.png"/>
          <p:cNvPicPr>
            <a:picLocks noChangeAspect="1"/>
          </p:cNvPicPr>
          <p:nvPr/>
        </p:nvPicPr>
        <p:blipFill>
          <a:blip r:embed="rId3">
            <a:extLst/>
          </a:blip>
          <a:stretch>
            <a:fillRect/>
          </a:stretch>
        </p:blipFill>
        <p:spPr>
          <a:xfrm>
            <a:off x="814912" y="6059713"/>
            <a:ext cx="1439709" cy="608732"/>
          </a:xfrm>
          <a:prstGeom prst="rect">
            <a:avLst/>
          </a:prstGeom>
          <a:ln w="12700">
            <a:miter lim="400000"/>
          </a:ln>
        </p:spPr>
      </p:pic>
      <p:sp>
        <p:nvSpPr>
          <p:cNvPr id="188" name="Shape 188"/>
          <p:cNvSpPr>
            <a:spLocks noGrp="1"/>
          </p:cNvSpPr>
          <p:nvPr>
            <p:ph type="body" sz="quarter" idx="1"/>
          </p:nvPr>
        </p:nvSpPr>
        <p:spPr>
          <a:xfrm>
            <a:off x="818089" y="547687"/>
            <a:ext cx="10560053" cy="717632"/>
          </a:xfrm>
          <a:prstGeom prst="rect">
            <a:avLst/>
          </a:prstGeom>
        </p:spPr>
        <p:txBody>
          <a:bodyPr/>
          <a:lstStyle>
            <a:lvl1pPr marL="0" indent="0" defTabSz="321457">
              <a:spcBef>
                <a:spcPts val="400"/>
              </a:spcBef>
              <a:buSzTx/>
              <a:buFontTx/>
              <a:buNone/>
              <a:defRPr sz="3100" b="1">
                <a:solidFill>
                  <a:srgbClr val="006CB4"/>
                </a:solidFill>
                <a:latin typeface="Arial"/>
                <a:ea typeface="Arial"/>
                <a:cs typeface="Arial"/>
                <a:sym typeface="Arial"/>
              </a:defRPr>
            </a:lvl1pPr>
            <a:lvl2pPr marL="0" indent="0" defTabSz="321457">
              <a:spcBef>
                <a:spcPts val="400"/>
              </a:spcBef>
              <a:buSzTx/>
              <a:buFontTx/>
              <a:buNone/>
              <a:defRPr sz="3100" b="1">
                <a:solidFill>
                  <a:srgbClr val="006CB4"/>
                </a:solidFill>
                <a:latin typeface="Arial"/>
                <a:ea typeface="Arial"/>
                <a:cs typeface="Arial"/>
                <a:sym typeface="Arial"/>
              </a:defRPr>
            </a:lvl2pPr>
            <a:lvl3pPr marL="0" indent="0" defTabSz="321457">
              <a:spcBef>
                <a:spcPts val="400"/>
              </a:spcBef>
              <a:buSzTx/>
              <a:buFontTx/>
              <a:buNone/>
              <a:defRPr sz="3100" b="1">
                <a:solidFill>
                  <a:srgbClr val="006CB4"/>
                </a:solidFill>
                <a:latin typeface="Arial"/>
                <a:ea typeface="Arial"/>
                <a:cs typeface="Arial"/>
                <a:sym typeface="Arial"/>
              </a:defRPr>
            </a:lvl3pPr>
            <a:lvl4pPr marL="0" indent="0" defTabSz="321457">
              <a:spcBef>
                <a:spcPts val="400"/>
              </a:spcBef>
              <a:buSzTx/>
              <a:buFontTx/>
              <a:buNone/>
              <a:defRPr sz="3100" b="1">
                <a:solidFill>
                  <a:srgbClr val="006CB4"/>
                </a:solidFill>
                <a:latin typeface="Arial"/>
                <a:ea typeface="Arial"/>
                <a:cs typeface="Arial"/>
                <a:sym typeface="Arial"/>
              </a:defRPr>
            </a:lvl4pPr>
            <a:lvl5pPr marL="0" indent="0" defTabSz="321457">
              <a:spcBef>
                <a:spcPts val="400"/>
              </a:spcBef>
              <a:buSzTx/>
              <a:buFontTx/>
              <a:buNone/>
              <a:defRPr sz="3100" b="1">
                <a:solidFill>
                  <a:srgbClr val="006CB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 name="Shape 189"/>
          <p:cNvSpPr>
            <a:spLocks noGrp="1"/>
          </p:cNvSpPr>
          <p:nvPr>
            <p:ph type="sldNum" sz="quarter" idx="2"/>
          </p:nvPr>
        </p:nvSpPr>
        <p:spPr>
          <a:xfrm>
            <a:off x="8372793" y="6221733"/>
            <a:ext cx="364808" cy="269237"/>
          </a:xfrm>
          <a:prstGeom prst="rect">
            <a:avLst/>
          </a:prstGeom>
        </p:spPr>
        <p:txBody>
          <a:bodyPr/>
          <a:lstStyle>
            <a:lvl1pPr defTabSz="457200">
              <a:defRPr>
                <a:solidFill>
                  <a:srgbClr val="000000"/>
                </a:solidFill>
                <a:latin typeface="Helvetica Light"/>
                <a:ea typeface="Helvetica Light"/>
                <a:cs typeface="Helvetica Light"/>
                <a:sym typeface="Helvetica Ligh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sz="900" b="0" i="0" u="none" strike="noStrike" kern="1200" cap="none" spc="0" normalizeH="0" baseline="0" noProof="0">
                <a:ln>
                  <a:noFill/>
                </a:ln>
                <a:solidFill>
                  <a:srgbClr val="000000"/>
                </a:solidFill>
                <a:effectLst/>
                <a:uLnTx/>
                <a:uFillTx/>
                <a:latin typeface="Helvetica Light"/>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sz="900" b="0" i="0" u="none" strike="noStrike" kern="120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343975621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Start">
    <p:spTree>
      <p:nvGrpSpPr>
        <p:cNvPr id="1" name=""/>
        <p:cNvGrpSpPr/>
        <p:nvPr/>
      </p:nvGrpSpPr>
      <p:grpSpPr>
        <a:xfrm>
          <a:off x="0" y="0"/>
          <a:ext cx="0" cy="0"/>
          <a:chOff x="0" y="0"/>
          <a:chExt cx="0" cy="0"/>
        </a:xfrm>
      </p:grpSpPr>
      <p:sp>
        <p:nvSpPr>
          <p:cNvPr id="3" name="Rectangle 2"/>
          <p:cNvSpPr/>
          <p:nvPr userDrawn="1"/>
        </p:nvSpPr>
        <p:spPr>
          <a:xfrm>
            <a:off x="334435" y="188915"/>
            <a:ext cx="11523135" cy="6480175"/>
          </a:xfrm>
          <a:prstGeom prst="rect">
            <a:avLst/>
          </a:prstGeom>
          <a:solidFill>
            <a:srgbClr val="0149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1800">
              <a:solidFill>
                <a:srgbClr val="01498E"/>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6789" y="6229042"/>
            <a:ext cx="4939947" cy="25471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6169" y="5409253"/>
            <a:ext cx="2552880" cy="1080000"/>
          </a:xfrm>
          <a:prstGeom prst="rect">
            <a:avLst/>
          </a:prstGeom>
        </p:spPr>
      </p:pic>
      <p:sp>
        <p:nvSpPr>
          <p:cNvPr id="12" name="Text Placeholder 2"/>
          <p:cNvSpPr>
            <a:spLocks noGrp="1"/>
          </p:cNvSpPr>
          <p:nvPr>
            <p:ph type="body" sz="quarter" idx="10" hasCustomPrompt="1"/>
          </p:nvPr>
        </p:nvSpPr>
        <p:spPr>
          <a:xfrm>
            <a:off x="575295" y="1178700"/>
            <a:ext cx="7680995" cy="400110"/>
          </a:xfrm>
          <a:prstGeom prst="rect">
            <a:avLst/>
          </a:prstGeom>
        </p:spPr>
        <p:txBody>
          <a:bodyPr wrap="square">
            <a:spAutoFit/>
          </a:bodyPr>
          <a:lstStyle>
            <a:lvl1pPr marL="0" indent="0">
              <a:buNone/>
              <a:defRPr sz="2000" b="1">
                <a:solidFill>
                  <a:schemeClr val="bg1"/>
                </a:solidFill>
                <a:latin typeface="Arial" panose="020B0604020202020204" pitchFamily="34" charset="0"/>
                <a:cs typeface="Arial" panose="020B0604020202020204" pitchFamily="34" charset="0"/>
              </a:defRPr>
            </a:lvl1pPr>
          </a:lstStyle>
          <a:p>
            <a:pPr lvl="0"/>
            <a:r>
              <a:rPr lang="en-GB" dirty="0" smtClean="0"/>
              <a:t>Presenter’s Name (click to edit)</a:t>
            </a:r>
          </a:p>
        </p:txBody>
      </p:sp>
      <p:sp>
        <p:nvSpPr>
          <p:cNvPr id="13" name="Text Placeholder 4"/>
          <p:cNvSpPr>
            <a:spLocks noGrp="1"/>
          </p:cNvSpPr>
          <p:nvPr>
            <p:ph type="body" sz="quarter" idx="11" hasCustomPrompt="1"/>
          </p:nvPr>
        </p:nvSpPr>
        <p:spPr>
          <a:xfrm>
            <a:off x="575216" y="1988808"/>
            <a:ext cx="7681075" cy="400110"/>
          </a:xfrm>
          <a:prstGeom prst="rect">
            <a:avLst/>
          </a:prstGeom>
        </p:spPr>
        <p:txBody>
          <a:bodyPr wrap="square">
            <a:spAutoFit/>
          </a:bodyPr>
          <a:lstStyle>
            <a:lvl1pPr marL="0" indent="0">
              <a:buNone/>
              <a:defRPr sz="2000" baseline="0">
                <a:solidFill>
                  <a:schemeClr val="bg1"/>
                </a:solidFill>
                <a:latin typeface="Arial" panose="020B0604020202020204" pitchFamily="34" charset="0"/>
                <a:cs typeface="Arial" panose="020B0604020202020204" pitchFamily="34" charset="0"/>
              </a:defRPr>
            </a:lvl1pPr>
          </a:lstStyle>
          <a:p>
            <a:pPr lvl="0"/>
            <a:r>
              <a:rPr lang="en-GB" dirty="0" smtClean="0"/>
              <a:t>Presentation Title (click to edit)</a:t>
            </a:r>
            <a:endParaRPr lang="en-GB" dirty="0"/>
          </a:p>
        </p:txBody>
      </p:sp>
      <p:sp>
        <p:nvSpPr>
          <p:cNvPr id="2" name="Rectangle 1"/>
          <p:cNvSpPr/>
          <p:nvPr userDrawn="1"/>
        </p:nvSpPr>
        <p:spPr>
          <a:xfrm>
            <a:off x="8736267" y="374614"/>
            <a:ext cx="2880000" cy="216029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B" sz="1800">
              <a:solidFill>
                <a:prstClr val="white"/>
              </a:solidFill>
            </a:endParaRPr>
          </a:p>
        </p:txBody>
      </p:sp>
    </p:spTree>
    <p:extLst>
      <p:ext uri="{BB962C8B-B14F-4D97-AF65-F5344CB8AC3E}">
        <p14:creationId xmlns:p14="http://schemas.microsoft.com/office/powerpoint/2010/main" val="157114690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75734" y="1988818"/>
            <a:ext cx="11040533" cy="461665"/>
          </a:xfrm>
          <a:prstGeom prst="rect">
            <a:avLst/>
          </a:prstGeom>
        </p:spPr>
        <p:txBody>
          <a:bodyPr>
            <a:spAutoFit/>
          </a:bodyPr>
          <a:lstStyle>
            <a:lvl1pPr marL="0" indent="0">
              <a:buNone/>
              <a:defRPr sz="2400" baseline="0">
                <a:latin typeface="Arial" panose="020B0604020202020204" pitchFamily="34" charset="0"/>
                <a:cs typeface="Arial" panose="020B0604020202020204" pitchFamily="34" charset="0"/>
              </a:defRPr>
            </a:lvl1pPr>
          </a:lstStyle>
          <a:p>
            <a:pPr lvl="0"/>
            <a:r>
              <a:rPr lang="en-GB" dirty="0" smtClean="0"/>
              <a:t>Thank you note (click to edit)</a:t>
            </a:r>
            <a:endParaRPr lang="en-GB" dirty="0"/>
          </a:p>
        </p:txBody>
      </p:sp>
    </p:spTree>
    <p:extLst>
      <p:ext uri="{BB962C8B-B14F-4D97-AF65-F5344CB8AC3E}">
        <p14:creationId xmlns:p14="http://schemas.microsoft.com/office/powerpoint/2010/main" val="3017954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emf"/><Relationship Id="rId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5/28/2019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7" r:id="rId1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8938" y="5409700"/>
            <a:ext cx="2546471" cy="108000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06595" y="6229062"/>
            <a:ext cx="4939579" cy="254697"/>
          </a:xfrm>
          <a:prstGeom prst="rect">
            <a:avLst/>
          </a:prstGeom>
        </p:spPr>
      </p:pic>
    </p:spTree>
    <p:extLst>
      <p:ext uri="{BB962C8B-B14F-4D97-AF65-F5344CB8AC3E}">
        <p14:creationId xmlns:p14="http://schemas.microsoft.com/office/powerpoint/2010/main" val="700631311"/>
      </p:ext>
    </p:extLst>
  </p:cSld>
  <p:clrMap bg1="lt1" tx1="dk1" bg2="lt2" tx2="dk2" accent1="accent1" accent2="accent2" accent3="accent3" accent4="accent4" accent5="accent5" accent6="accent6" hlink="hlink" folHlink="folHlink"/>
  <p:sldLayoutIdLst>
    <p:sldLayoutId id="2147483665" r:id="rId1"/>
    <p:sldLayoutId id="2147483666" r:id="rId2"/>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W8cFfgsRtKE"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inyurl.com/y7pu2gml" TargetMode="External"/><Relationship Id="rId2" Type="http://schemas.openxmlformats.org/officeDocument/2006/relationships/hyperlink" Target="https://tinyurl.com/yawuyx5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inyurl.com/ycrpmw5w" TargetMode="External"/><Relationship Id="rId2" Type="http://schemas.openxmlformats.org/officeDocument/2006/relationships/hyperlink" Target="https://tinyurl.com/y96x7btt" TargetMode="External"/><Relationship Id="rId1" Type="http://schemas.openxmlformats.org/officeDocument/2006/relationships/slideLayout" Target="../slideLayouts/slideLayout2.xml"/><Relationship Id="rId5" Type="http://schemas.openxmlformats.org/officeDocument/2006/relationships/hyperlink" Target="https://tinyurl.com/y9j2cc4y" TargetMode="External"/><Relationship Id="rId4" Type="http://schemas.openxmlformats.org/officeDocument/2006/relationships/hyperlink" Target="https://tinyurl.com/yalo3sl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eige.europa.eu/gender-mainstreaming/toolkits/gender-impact-assessment" TargetMode="External"/><Relationship Id="rId2" Type="http://schemas.openxmlformats.org/officeDocument/2006/relationships/hyperlink" Target="https://wbg.org.uk/analysis/2018-wbg-briefing-transport-and-gender/" TargetMode="External"/><Relationship Id="rId1" Type="http://schemas.openxmlformats.org/officeDocument/2006/relationships/slideLayout" Target="../slideLayouts/slideLayout4.xml"/><Relationship Id="rId5" Type="http://schemas.openxmlformats.org/officeDocument/2006/relationships/hyperlink" Target="https://vimeo.com/77692813" TargetMode="External"/><Relationship Id="rId4" Type="http://schemas.openxmlformats.org/officeDocument/2006/relationships/hyperlink" Target="https://nailakabeer.net/2012/12/08/womens-economic-empowerment-and-inclusive-growth-labour-markets-and-enterprise-developmen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Gendered dimensions of policymaking</a:t>
            </a:r>
            <a:br>
              <a:rPr lang="en-GB" dirty="0" smtClean="0"/>
            </a:br>
            <a:r>
              <a:rPr lang="en-GB" dirty="0" smtClean="0"/>
              <a:t/>
            </a:r>
            <a:br>
              <a:rPr lang="en-GB" dirty="0" smtClean="0"/>
            </a:br>
            <a:endParaRPr lang="en-GB" dirty="0"/>
          </a:p>
        </p:txBody>
      </p:sp>
      <p:sp>
        <p:nvSpPr>
          <p:cNvPr id="5" name="Subtitle 4"/>
          <p:cNvSpPr>
            <a:spLocks noGrp="1"/>
          </p:cNvSpPr>
          <p:nvPr>
            <p:ph type="subTitle" idx="1"/>
          </p:nvPr>
        </p:nvSpPr>
        <p:spPr>
          <a:xfrm>
            <a:off x="581191" y="1668879"/>
            <a:ext cx="10993546" cy="876728"/>
          </a:xfrm>
        </p:spPr>
        <p:txBody>
          <a:bodyPr>
            <a:normAutofit/>
          </a:bodyPr>
          <a:lstStyle/>
          <a:p>
            <a:r>
              <a:rPr lang="en-GB" dirty="0" smtClean="0"/>
              <a:t>Gender and Economic Policy [session 1]</a:t>
            </a:r>
          </a:p>
          <a:p>
            <a:r>
              <a:rPr lang="en-GB" dirty="0" smtClean="0"/>
              <a:t>November 2018</a:t>
            </a:r>
            <a:endParaRPr lang="en-GB" dirty="0"/>
          </a:p>
        </p:txBody>
      </p:sp>
      <p:sp>
        <p:nvSpPr>
          <p:cNvPr id="6" name="Rectangle 5"/>
          <p:cNvSpPr/>
          <p:nvPr/>
        </p:nvSpPr>
        <p:spPr>
          <a:xfrm>
            <a:off x="533399" y="3254089"/>
            <a:ext cx="6096000" cy="954107"/>
          </a:xfrm>
          <a:prstGeom prst="rect">
            <a:avLst/>
          </a:prstGeom>
        </p:spPr>
        <p:txBody>
          <a:bodyPr>
            <a:spAutoFit/>
          </a:bodyPr>
          <a:lstStyle/>
          <a:p>
            <a:r>
              <a:rPr lang="en-US" sz="2800" dirty="0" smtClean="0">
                <a:solidFill>
                  <a:schemeClr val="bg1"/>
                </a:solidFill>
              </a:rPr>
              <a:t>WISE </a:t>
            </a:r>
            <a:r>
              <a:rPr lang="en-US" sz="2800" dirty="0">
                <a:solidFill>
                  <a:schemeClr val="bg1"/>
                </a:solidFill>
              </a:rPr>
              <a:t>Centre for E</a:t>
            </a:r>
            <a:r>
              <a:rPr lang="en-US" sz="2800" dirty="0" smtClean="0">
                <a:solidFill>
                  <a:schemeClr val="bg1"/>
                </a:solidFill>
              </a:rPr>
              <a:t>conomic Justice</a:t>
            </a:r>
          </a:p>
          <a:p>
            <a:r>
              <a:rPr lang="en-US" sz="2800" dirty="0" smtClean="0">
                <a:solidFill>
                  <a:schemeClr val="bg1"/>
                </a:solidFill>
              </a:rPr>
              <a:t>Glasgow Caledonian University </a:t>
            </a:r>
            <a:endParaRPr lang="en-US" sz="2800" dirty="0">
              <a:solidFill>
                <a:schemeClr val="bg1"/>
              </a:solidFill>
            </a:endParaRPr>
          </a:p>
        </p:txBody>
      </p:sp>
      <p:sp>
        <p:nvSpPr>
          <p:cNvPr id="2" name="TextBox 1"/>
          <p:cNvSpPr txBox="1"/>
          <p:nvPr/>
        </p:nvSpPr>
        <p:spPr>
          <a:xfrm>
            <a:off x="629652" y="4587436"/>
            <a:ext cx="2683042" cy="830997"/>
          </a:xfrm>
          <a:prstGeom prst="rect">
            <a:avLst/>
          </a:prstGeom>
          <a:noFill/>
        </p:spPr>
        <p:txBody>
          <a:bodyPr wrap="square" rtlCol="0">
            <a:spAutoFit/>
          </a:bodyPr>
          <a:lstStyle/>
          <a:p>
            <a:r>
              <a:rPr lang="en-GB" sz="1600" dirty="0" smtClean="0">
                <a:solidFill>
                  <a:schemeClr val="bg1"/>
                </a:solidFill>
              </a:rPr>
              <a:t>Professor Sara Cantillon</a:t>
            </a:r>
          </a:p>
          <a:p>
            <a:r>
              <a:rPr lang="en-GB" sz="1600" dirty="0" smtClean="0">
                <a:solidFill>
                  <a:schemeClr val="bg1"/>
                </a:solidFill>
              </a:rPr>
              <a:t>Dr Angela O’Hagan</a:t>
            </a:r>
          </a:p>
          <a:p>
            <a:r>
              <a:rPr lang="en-GB" sz="1600" dirty="0" smtClean="0">
                <a:solidFill>
                  <a:schemeClr val="bg1"/>
                </a:solidFill>
              </a:rPr>
              <a:t>Dr Rosalind Cavaghan</a:t>
            </a:r>
            <a:endParaRPr lang="en-GB" sz="1600" dirty="0">
              <a:solidFill>
                <a:schemeClr val="bg1"/>
              </a:solidFill>
            </a:endParaRPr>
          </a:p>
        </p:txBody>
      </p:sp>
    </p:spTree>
    <p:extLst>
      <p:ext uri="{BB962C8B-B14F-4D97-AF65-F5344CB8AC3E}">
        <p14:creationId xmlns:p14="http://schemas.microsoft.com/office/powerpoint/2010/main" val="1163021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and policy making: </a:t>
            </a:r>
            <a:br>
              <a:rPr lang="en-GB" dirty="0" smtClean="0"/>
            </a:br>
            <a:r>
              <a:rPr lang="en-GB" dirty="0" smtClean="0"/>
              <a:t>What Maintains these problems?</a:t>
            </a:r>
            <a:endParaRPr lang="en-GB" dirty="0"/>
          </a:p>
        </p:txBody>
      </p:sp>
      <p:sp>
        <p:nvSpPr>
          <p:cNvPr id="4" name="Tekstvak 3"/>
          <p:cNvSpPr txBox="1"/>
          <p:nvPr/>
        </p:nvSpPr>
        <p:spPr>
          <a:xfrm>
            <a:off x="643467" y="2455333"/>
            <a:ext cx="11040533" cy="4031873"/>
          </a:xfrm>
          <a:prstGeom prst="rect">
            <a:avLst/>
          </a:prstGeom>
          <a:noFill/>
        </p:spPr>
        <p:txBody>
          <a:bodyPr wrap="square" rtlCol="0">
            <a:spAutoFit/>
          </a:bodyPr>
          <a:lstStyle/>
          <a:p>
            <a:pPr marL="285750" indent="-285750">
              <a:buFont typeface="Arial"/>
              <a:buChar char="•"/>
            </a:pPr>
            <a:r>
              <a:rPr lang="en-GB" sz="2800" dirty="0" smtClean="0">
                <a:solidFill>
                  <a:schemeClr val="tx1">
                    <a:lumMod val="65000"/>
                    <a:lumOff val="35000"/>
                  </a:schemeClr>
                </a:solidFill>
              </a:rPr>
              <a:t>Androcentric assumptions in policy making</a:t>
            </a:r>
          </a:p>
          <a:p>
            <a:pPr marL="285750" indent="-285750">
              <a:buFont typeface="Arial"/>
              <a:buChar char="•"/>
            </a:pPr>
            <a:endParaRPr lang="en-US" sz="2800" dirty="0" smtClean="0">
              <a:solidFill>
                <a:schemeClr val="tx1">
                  <a:lumMod val="65000"/>
                  <a:lumOff val="35000"/>
                </a:schemeClr>
              </a:solidFill>
            </a:endParaRPr>
          </a:p>
          <a:p>
            <a:pPr marL="285750" indent="-285750">
              <a:buFont typeface="Arial"/>
              <a:buChar char="•"/>
            </a:pPr>
            <a:r>
              <a:rPr lang="en-US" sz="2800" dirty="0" smtClean="0">
                <a:solidFill>
                  <a:schemeClr val="tx1">
                    <a:lumMod val="65000"/>
                    <a:lumOff val="35000"/>
                  </a:schemeClr>
                </a:solidFill>
              </a:rPr>
              <a:t>Unequal </a:t>
            </a:r>
            <a:r>
              <a:rPr lang="en-US" sz="2800" dirty="0">
                <a:solidFill>
                  <a:schemeClr val="tx1">
                    <a:lumMod val="65000"/>
                    <a:lumOff val="35000"/>
                  </a:schemeClr>
                </a:solidFill>
              </a:rPr>
              <a:t>outcomes are seen </a:t>
            </a:r>
            <a:r>
              <a:rPr lang="en-US" sz="2800" dirty="0" smtClean="0">
                <a:solidFill>
                  <a:schemeClr val="tx1">
                    <a:lumMod val="65000"/>
                    <a:lumOff val="35000"/>
                  </a:schemeClr>
                </a:solidFill>
              </a:rPr>
              <a:t>as ‘natural’ or non-problems</a:t>
            </a:r>
          </a:p>
          <a:p>
            <a:pPr marL="285750" indent="-285750">
              <a:buFont typeface="Arial"/>
              <a:buChar char="•"/>
            </a:pPr>
            <a:endParaRPr lang="en-GB" sz="16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Exclusion of women in policy making </a:t>
            </a:r>
            <a:r>
              <a:rPr lang="mr-IN" sz="2800" dirty="0" smtClean="0">
                <a:solidFill>
                  <a:schemeClr val="tx1">
                    <a:lumMod val="65000"/>
                    <a:lumOff val="35000"/>
                  </a:schemeClr>
                </a:solidFill>
              </a:rPr>
              <a:t>–</a:t>
            </a:r>
            <a:r>
              <a:rPr lang="en-GB" sz="2800" dirty="0" smtClean="0">
                <a:solidFill>
                  <a:schemeClr val="tx1">
                    <a:lumMod val="65000"/>
                    <a:lumOff val="35000"/>
                  </a:schemeClr>
                </a:solidFill>
              </a:rPr>
              <a:t> </a:t>
            </a:r>
            <a:r>
              <a:rPr lang="en-GB" sz="2800" dirty="0" smtClean="0">
                <a:solidFill>
                  <a:schemeClr val="accent2"/>
                </a:solidFill>
              </a:rPr>
              <a:t>as civil society </a:t>
            </a:r>
            <a:r>
              <a:rPr lang="en-GB" sz="2800" dirty="0" smtClean="0">
                <a:solidFill>
                  <a:schemeClr val="tx1">
                    <a:lumMod val="65000"/>
                    <a:lumOff val="35000"/>
                  </a:schemeClr>
                </a:solidFill>
              </a:rPr>
              <a:t>or </a:t>
            </a:r>
            <a:r>
              <a:rPr lang="en-GB" sz="2800" dirty="0" smtClean="0">
                <a:solidFill>
                  <a:schemeClr val="accent2"/>
                </a:solidFill>
              </a:rPr>
              <a:t>decision makers</a:t>
            </a:r>
          </a:p>
          <a:p>
            <a:pPr marL="285750" indent="-285750">
              <a:buFont typeface="Arial"/>
              <a:buChar char="•"/>
            </a:pPr>
            <a:endParaRPr lang="en-GB" sz="16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Lack </a:t>
            </a:r>
            <a:r>
              <a:rPr lang="en-GB" sz="2800" dirty="0">
                <a:solidFill>
                  <a:schemeClr val="tx1">
                    <a:lumMod val="65000"/>
                    <a:lumOff val="35000"/>
                  </a:schemeClr>
                </a:solidFill>
              </a:rPr>
              <a:t>of </a:t>
            </a:r>
            <a:r>
              <a:rPr lang="en-GB" sz="2800" dirty="0" smtClean="0">
                <a:solidFill>
                  <a:schemeClr val="tx1">
                    <a:lumMod val="65000"/>
                    <a:lumOff val="35000"/>
                  </a:schemeClr>
                </a:solidFill>
              </a:rPr>
              <a:t>expertise/training</a:t>
            </a:r>
          </a:p>
          <a:p>
            <a:endParaRPr lang="en-GB" sz="2800" dirty="0">
              <a:solidFill>
                <a:schemeClr val="tx1">
                  <a:lumMod val="65000"/>
                  <a:lumOff val="35000"/>
                </a:schemeClr>
              </a:solidFill>
            </a:endParaRPr>
          </a:p>
          <a:p>
            <a:pPr marL="285750" indent="-285750">
              <a:buFont typeface="Arial"/>
              <a:buChar char="•"/>
            </a:pPr>
            <a:r>
              <a:rPr lang="en-GB" sz="2800" dirty="0">
                <a:solidFill>
                  <a:schemeClr val="tx1">
                    <a:lumMod val="65000"/>
                    <a:lumOff val="35000"/>
                  </a:schemeClr>
                </a:solidFill>
              </a:rPr>
              <a:t>Lack of political </a:t>
            </a:r>
            <a:r>
              <a:rPr lang="en-GB" sz="2800" dirty="0" smtClean="0">
                <a:solidFill>
                  <a:schemeClr val="tx1">
                    <a:lumMod val="65000"/>
                    <a:lumOff val="35000"/>
                  </a:schemeClr>
                </a:solidFill>
              </a:rPr>
              <a:t>commitment</a:t>
            </a:r>
          </a:p>
          <a:p>
            <a:pPr marL="285750" indent="-285750">
              <a:buFont typeface="Arial"/>
              <a:buChar char="•"/>
            </a:pPr>
            <a:endParaRPr lang="en-GB" sz="2800" dirty="0" smtClean="0">
              <a:solidFill>
                <a:srgbClr val="D45B9F"/>
              </a:solidFill>
            </a:endParaRPr>
          </a:p>
        </p:txBody>
      </p:sp>
    </p:spTree>
    <p:extLst>
      <p:ext uri="{BB962C8B-B14F-4D97-AF65-F5344CB8AC3E}">
        <p14:creationId xmlns:p14="http://schemas.microsoft.com/office/powerpoint/2010/main" val="1341972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‘Marginal Eyes</a:t>
            </a:r>
            <a:r>
              <a:rPr lang="en-GB" dirty="0" smtClean="0"/>
              <a:t>’</a:t>
            </a:r>
            <a:endParaRPr lang="en-GB" dirty="0"/>
          </a:p>
        </p:txBody>
      </p:sp>
      <p:sp>
        <p:nvSpPr>
          <p:cNvPr id="278" name="Shape 278"/>
          <p:cNvSpPr>
            <a:spLocks noGrp="1"/>
          </p:cNvSpPr>
          <p:nvPr>
            <p:ph idx="1"/>
          </p:nvPr>
        </p:nvSpPr>
        <p:spPr>
          <a:xfrm>
            <a:off x="509422" y="1935209"/>
            <a:ext cx="11029615" cy="3678303"/>
          </a:xfrm>
          <a:prstGeom prst="rect">
            <a:avLst/>
          </a:prstGeom>
        </p:spPr>
        <p:txBody>
          <a:bodyPr/>
          <a:lstStyle/>
          <a:p>
            <a:endParaRPr dirty="0"/>
          </a:p>
        </p:txBody>
      </p:sp>
      <p:pic>
        <p:nvPicPr>
          <p:cNvPr id="279" name="image1.jpeg" descr="C:\Users\aoh1\Documents\Gender Equality\household-work_16537334298_o.jpg"/>
          <p:cNvPicPr>
            <a:picLocks noChangeAspect="1"/>
          </p:cNvPicPr>
          <p:nvPr/>
        </p:nvPicPr>
        <p:blipFill>
          <a:blip r:embed="rId3">
            <a:extLst/>
          </a:blip>
          <a:stretch>
            <a:fillRect/>
          </a:stretch>
        </p:blipFill>
        <p:spPr>
          <a:xfrm>
            <a:off x="509422" y="2125608"/>
            <a:ext cx="3911100" cy="3487904"/>
          </a:xfrm>
          <a:prstGeom prst="rect">
            <a:avLst/>
          </a:prstGeom>
          <a:ln w="12700">
            <a:miter lim="400000"/>
          </a:ln>
        </p:spPr>
      </p:pic>
      <p:pic>
        <p:nvPicPr>
          <p:cNvPr id="280" name="image2.jpeg" descr="C:\Users\aoh1\Documents\Gender Equality\gdp-isnt-working_16537474160_o.jpg"/>
          <p:cNvPicPr>
            <a:picLocks noChangeAspect="1"/>
          </p:cNvPicPr>
          <p:nvPr/>
        </p:nvPicPr>
        <p:blipFill>
          <a:blip r:embed="rId4">
            <a:extLst/>
          </a:blip>
          <a:stretch>
            <a:fillRect/>
          </a:stretch>
        </p:blipFill>
        <p:spPr>
          <a:xfrm>
            <a:off x="5855114" y="2125608"/>
            <a:ext cx="4321100" cy="3687080"/>
          </a:xfrm>
          <a:prstGeom prst="rect">
            <a:avLst/>
          </a:prstGeom>
          <a:ln w="12700">
            <a:miter lim="400000"/>
          </a:ln>
        </p:spPr>
      </p:pic>
      <p:sp>
        <p:nvSpPr>
          <p:cNvPr id="3" name="Rectangle 2"/>
          <p:cNvSpPr/>
          <p:nvPr/>
        </p:nvSpPr>
        <p:spPr>
          <a:xfrm>
            <a:off x="2728055" y="5803911"/>
            <a:ext cx="5306761" cy="923330"/>
          </a:xfrm>
          <a:prstGeom prst="rect">
            <a:avLst/>
          </a:prstGeom>
        </p:spPr>
        <p:txBody>
          <a:bodyPr wrap="square">
            <a:spAutoFit/>
          </a:bodyPr>
          <a:lstStyle/>
          <a:p>
            <a:r>
              <a:rPr lang="en-GB" dirty="0" smtClean="0">
                <a:hlinkClick r:id="rId5"/>
              </a:rPr>
              <a:t>https</a:t>
            </a:r>
            <a:r>
              <a:rPr lang="en-GB" dirty="0">
                <a:hlinkClick r:id="rId5"/>
              </a:rPr>
              <a:t>://</a:t>
            </a:r>
            <a:r>
              <a:rPr lang="en-GB" dirty="0" smtClean="0">
                <a:hlinkClick r:id="rId5"/>
              </a:rPr>
              <a:t>www.youtube.com/watch?v=W8cFfgsRtKE</a:t>
            </a:r>
            <a:endParaRPr lang="en-GB" dirty="0" smtClean="0"/>
          </a:p>
          <a:p>
            <a:endParaRPr lang="en-GB" dirty="0" smtClean="0"/>
          </a:p>
          <a:p>
            <a:endParaRPr lang="en-GB" dirty="0"/>
          </a:p>
        </p:txBody>
      </p:sp>
    </p:spTree>
    <p:extLst>
      <p:ext uri="{BB962C8B-B14F-4D97-AF65-F5344CB8AC3E}">
        <p14:creationId xmlns:p14="http://schemas.microsoft.com/office/powerpoint/2010/main" val="147931582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in policy making: Spotting gender at work in policy</a:t>
            </a:r>
            <a:endParaRPr lang="en-GB" dirty="0"/>
          </a:p>
        </p:txBody>
      </p:sp>
      <p:sp>
        <p:nvSpPr>
          <p:cNvPr id="4" name="Tekstvak 3"/>
          <p:cNvSpPr txBox="1"/>
          <p:nvPr/>
        </p:nvSpPr>
        <p:spPr>
          <a:xfrm>
            <a:off x="254000" y="1781262"/>
            <a:ext cx="11785600" cy="5262979"/>
          </a:xfrm>
          <a:prstGeom prst="rect">
            <a:avLst/>
          </a:prstGeom>
          <a:noFill/>
        </p:spPr>
        <p:txBody>
          <a:bodyPr wrap="square" rtlCol="0">
            <a:spAutoFit/>
          </a:bodyPr>
          <a:lstStyle/>
          <a:p>
            <a:r>
              <a:rPr lang="en-GB" sz="3000" dirty="0" smtClean="0">
                <a:solidFill>
                  <a:schemeClr val="tx1">
                    <a:lumMod val="65000"/>
                    <a:lumOff val="35000"/>
                  </a:schemeClr>
                </a:solidFill>
              </a:rPr>
              <a:t>Common patterns evidenced in policy analysis: </a:t>
            </a:r>
          </a:p>
          <a:p>
            <a:endParaRPr lang="en-GB" sz="1200" dirty="0" smtClean="0">
              <a:solidFill>
                <a:schemeClr val="tx1">
                  <a:lumMod val="65000"/>
                  <a:lumOff val="35000"/>
                </a:schemeClr>
              </a:solidFill>
            </a:endParaRPr>
          </a:p>
          <a:p>
            <a:pPr marL="285750" indent="-285750">
              <a:buFont typeface="Arial"/>
              <a:buChar char="•"/>
            </a:pPr>
            <a:r>
              <a:rPr lang="en-GB" sz="3000" dirty="0" smtClean="0">
                <a:solidFill>
                  <a:schemeClr val="accent2"/>
                </a:solidFill>
              </a:rPr>
              <a:t>Gender blindness </a:t>
            </a:r>
            <a:r>
              <a:rPr lang="mr-IN" sz="3000" dirty="0" smtClean="0">
                <a:solidFill>
                  <a:schemeClr val="tx1">
                    <a:lumMod val="65000"/>
                    <a:lumOff val="35000"/>
                  </a:schemeClr>
                </a:solidFill>
              </a:rPr>
              <a:t>–</a:t>
            </a:r>
            <a:r>
              <a:rPr lang="en-GB" sz="3000" dirty="0" smtClean="0">
                <a:solidFill>
                  <a:schemeClr val="tx1">
                    <a:lumMod val="65000"/>
                    <a:lumOff val="35000"/>
                  </a:schemeClr>
                </a:solidFill>
              </a:rPr>
              <a:t> treating male as norm e.g. no/inappropriate pensions provision for women taking care breaks</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3000" dirty="0" smtClean="0">
                <a:solidFill>
                  <a:schemeClr val="accent2"/>
                </a:solidFill>
              </a:rPr>
              <a:t>Gender bias </a:t>
            </a:r>
            <a:r>
              <a:rPr lang="mr-IN" sz="3000" dirty="0" smtClean="0">
                <a:solidFill>
                  <a:schemeClr val="tx1">
                    <a:lumMod val="65000"/>
                    <a:lumOff val="35000"/>
                  </a:schemeClr>
                </a:solidFill>
              </a:rPr>
              <a:t>–</a:t>
            </a:r>
            <a:r>
              <a:rPr lang="en-GB" sz="3000" dirty="0" smtClean="0">
                <a:solidFill>
                  <a:schemeClr val="tx1">
                    <a:lumMod val="65000"/>
                    <a:lumOff val="35000"/>
                  </a:schemeClr>
                </a:solidFill>
              </a:rPr>
              <a:t> (usually) prioritising/rewarding men’s behaviour or status and ignoring or penalising women’s status, e.g. tax rate changes </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3000" dirty="0" err="1" smtClean="0">
                <a:solidFill>
                  <a:schemeClr val="accent2"/>
                </a:solidFill>
              </a:rPr>
              <a:t>Instrumentalising</a:t>
            </a:r>
            <a:r>
              <a:rPr lang="en-GB" sz="3000" dirty="0" smtClean="0">
                <a:solidFill>
                  <a:schemeClr val="accent2"/>
                </a:solidFill>
              </a:rPr>
              <a:t> existing </a:t>
            </a:r>
            <a:r>
              <a:rPr lang="en-GB" sz="3000" dirty="0" smtClean="0">
                <a:solidFill>
                  <a:schemeClr val="tx1">
                    <a:lumMod val="65000"/>
                    <a:lumOff val="35000"/>
                  </a:schemeClr>
                </a:solidFill>
              </a:rPr>
              <a:t>gender </a:t>
            </a:r>
            <a:r>
              <a:rPr lang="en-GB" sz="3000" dirty="0" smtClean="0">
                <a:solidFill>
                  <a:schemeClr val="accent2"/>
                </a:solidFill>
              </a:rPr>
              <a:t>inequalities</a:t>
            </a:r>
            <a:r>
              <a:rPr lang="en-GB" sz="3000" dirty="0" smtClean="0">
                <a:solidFill>
                  <a:schemeClr val="tx1">
                    <a:lumMod val="65000"/>
                    <a:lumOff val="35000"/>
                  </a:schemeClr>
                </a:solidFill>
              </a:rPr>
              <a:t> e.g. women’s lower pay or disproportionate unpaid care</a:t>
            </a:r>
          </a:p>
          <a:p>
            <a:pPr marL="285750" indent="-285750">
              <a:buFont typeface="Arial"/>
              <a:buChar char="•"/>
            </a:pPr>
            <a:endParaRPr lang="en-GB" sz="1200" dirty="0" smtClean="0">
              <a:solidFill>
                <a:schemeClr val="tx1">
                  <a:lumMod val="65000"/>
                  <a:lumOff val="35000"/>
                </a:schemeClr>
              </a:solidFill>
            </a:endParaRPr>
          </a:p>
          <a:p>
            <a:pPr marL="457200" indent="-457200">
              <a:buFont typeface="Wingdings" charset="2"/>
              <a:buChar char="Ø"/>
            </a:pPr>
            <a:r>
              <a:rPr lang="en-GB" sz="3000" dirty="0" smtClean="0">
                <a:solidFill>
                  <a:schemeClr val="tx1">
                    <a:lumMod val="65000"/>
                    <a:lumOff val="35000"/>
                  </a:schemeClr>
                </a:solidFill>
              </a:rPr>
              <a:t>Outcome: the state perpetuates gender inequalities, even </a:t>
            </a:r>
            <a:r>
              <a:rPr lang="en-GB" sz="3000" dirty="0" smtClean="0">
                <a:solidFill>
                  <a:schemeClr val="accent2"/>
                </a:solidFill>
              </a:rPr>
              <a:t>unintentionally</a:t>
            </a:r>
            <a:r>
              <a:rPr lang="en-GB" sz="3000" b="1" dirty="0" smtClean="0">
                <a:solidFill>
                  <a:schemeClr val="accent2"/>
                </a:solidFill>
              </a:rPr>
              <a:t>.</a:t>
            </a:r>
          </a:p>
          <a:p>
            <a:pPr marL="285750" indent="-285750">
              <a:buFont typeface="Arial"/>
              <a:buChar char="•"/>
            </a:pPr>
            <a:endParaRPr lang="en-GB" dirty="0"/>
          </a:p>
        </p:txBody>
      </p:sp>
    </p:spTree>
    <p:extLst>
      <p:ext uri="{BB962C8B-B14F-4D97-AF65-F5344CB8AC3E}">
        <p14:creationId xmlns:p14="http://schemas.microsoft.com/office/powerpoint/2010/main" val="309900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and Policy Making :  </a:t>
            </a:r>
            <a:r>
              <a:rPr lang="en-GB" dirty="0" err="1" smtClean="0"/>
              <a:t>AndroCentric</a:t>
            </a:r>
            <a:r>
              <a:rPr lang="en-GB" dirty="0" smtClean="0"/>
              <a:t> Assumptions in Policy - Examples</a:t>
            </a:r>
            <a:endParaRPr lang="en-GB" dirty="0"/>
          </a:p>
        </p:txBody>
      </p:sp>
      <p:sp>
        <p:nvSpPr>
          <p:cNvPr id="4" name="Tekstvak 3"/>
          <p:cNvSpPr txBox="1"/>
          <p:nvPr/>
        </p:nvSpPr>
        <p:spPr>
          <a:xfrm>
            <a:off x="440268" y="2099734"/>
            <a:ext cx="10375822" cy="4524315"/>
          </a:xfrm>
          <a:prstGeom prst="rect">
            <a:avLst/>
          </a:prstGeom>
          <a:noFill/>
        </p:spPr>
        <p:txBody>
          <a:bodyPr wrap="square" rtlCol="0">
            <a:spAutoFit/>
          </a:bodyPr>
          <a:lstStyle/>
          <a:p>
            <a:pPr marL="285750" indent="-285750">
              <a:buFont typeface="Arial"/>
              <a:buChar char="•"/>
            </a:pPr>
            <a:r>
              <a:rPr lang="en-US" sz="2800" dirty="0">
                <a:solidFill>
                  <a:schemeClr val="tx2"/>
                </a:solidFill>
              </a:rPr>
              <a:t>The equalities impact assessment for the reduction  in fuel duty ( costing £1,900 m in </a:t>
            </a:r>
            <a:r>
              <a:rPr lang="en-US" sz="2800" dirty="0" smtClean="0">
                <a:solidFill>
                  <a:schemeClr val="tx2"/>
                </a:solidFill>
              </a:rPr>
              <a:t>2011/12) says:</a:t>
            </a:r>
          </a:p>
          <a:p>
            <a:pPr marL="285750" indent="-285750">
              <a:buFont typeface="Arial"/>
              <a:buChar char="•"/>
            </a:pPr>
            <a:endParaRPr lang="en-US" sz="2800" dirty="0">
              <a:solidFill>
                <a:schemeClr val="tx2"/>
              </a:solidFill>
            </a:endParaRPr>
          </a:p>
          <a:p>
            <a:pPr marL="285750" indent="-285750">
              <a:buFont typeface="Arial"/>
              <a:buChar char="•"/>
            </a:pPr>
            <a:r>
              <a:rPr lang="en-US" sz="2800" dirty="0">
                <a:solidFill>
                  <a:schemeClr val="tx2"/>
                </a:solidFill>
              </a:rPr>
              <a:t>“Motorists who drive the same car and drive the same number of miles should broadly be affected by the same amount.” </a:t>
            </a:r>
            <a:endParaRPr lang="en-US" sz="2800" dirty="0" smtClean="0">
              <a:solidFill>
                <a:schemeClr val="tx2"/>
              </a:solidFill>
            </a:endParaRPr>
          </a:p>
          <a:p>
            <a:pPr marL="285750" indent="-285750">
              <a:buFont typeface="Arial"/>
              <a:buChar char="•"/>
            </a:pPr>
            <a:endParaRPr lang="en-US" sz="2800" dirty="0">
              <a:solidFill>
                <a:schemeClr val="tx2"/>
              </a:solidFill>
            </a:endParaRPr>
          </a:p>
          <a:p>
            <a:pPr marL="285750" indent="-285750">
              <a:buFont typeface="Arial"/>
              <a:buChar char="•"/>
            </a:pPr>
            <a:r>
              <a:rPr lang="en-US" sz="2800" dirty="0" smtClean="0">
                <a:solidFill>
                  <a:schemeClr val="tx2"/>
                </a:solidFill>
              </a:rPr>
              <a:t>Does </a:t>
            </a:r>
            <a:r>
              <a:rPr lang="en-US" sz="2800" dirty="0">
                <a:solidFill>
                  <a:schemeClr val="tx2"/>
                </a:solidFill>
              </a:rPr>
              <a:t>not take into account differences in the car use </a:t>
            </a:r>
            <a:r>
              <a:rPr lang="en-US" sz="2800" dirty="0" smtClean="0">
                <a:solidFill>
                  <a:schemeClr val="tx2"/>
                </a:solidFill>
              </a:rPr>
              <a:t>by women and men or of different </a:t>
            </a:r>
            <a:r>
              <a:rPr lang="en-US" sz="2800" dirty="0">
                <a:solidFill>
                  <a:schemeClr val="tx2"/>
                </a:solidFill>
              </a:rPr>
              <a:t>social </a:t>
            </a:r>
            <a:r>
              <a:rPr lang="en-US" sz="2800" dirty="0" smtClean="0">
                <a:solidFill>
                  <a:schemeClr val="tx2"/>
                </a:solidFill>
              </a:rPr>
              <a:t>groups. </a:t>
            </a:r>
            <a:endParaRPr lang="en-US" sz="2800" dirty="0">
              <a:solidFill>
                <a:schemeClr val="tx2"/>
              </a:solidFill>
            </a:endParaRPr>
          </a:p>
          <a:p>
            <a:pPr marL="285750" indent="-285750">
              <a:buFont typeface="Arial"/>
              <a:buChar char="•"/>
            </a:pPr>
            <a:endParaRPr lang="en-GB" sz="2800" dirty="0">
              <a:solidFill>
                <a:schemeClr val="tx2"/>
              </a:solidFill>
            </a:endParaRPr>
          </a:p>
          <a:p>
            <a:pPr marL="285750" indent="-285750">
              <a:buFont typeface="Arial"/>
              <a:buChar char="•"/>
            </a:pPr>
            <a:endParaRPr lang="en-GB" dirty="0"/>
          </a:p>
          <a:p>
            <a:pPr marL="285750" indent="-285750">
              <a:buFont typeface="Arial"/>
              <a:buChar char="•"/>
            </a:pPr>
            <a:endParaRPr lang="en-GB" dirty="0"/>
          </a:p>
        </p:txBody>
      </p:sp>
    </p:spTree>
    <p:extLst>
      <p:ext uri="{BB962C8B-B14F-4D97-AF65-F5344CB8AC3E}">
        <p14:creationId xmlns:p14="http://schemas.microsoft.com/office/powerpoint/2010/main" val="1459941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Women and economics</a:t>
            </a:r>
            <a:endParaRPr lang="en-GB" dirty="0"/>
          </a:p>
        </p:txBody>
      </p:sp>
      <p:sp>
        <p:nvSpPr>
          <p:cNvPr id="3" name="Content Placeholder 2"/>
          <p:cNvSpPr>
            <a:spLocks noGrp="1"/>
          </p:cNvSpPr>
          <p:nvPr>
            <p:ph idx="1"/>
          </p:nvPr>
        </p:nvSpPr>
        <p:spPr>
          <a:xfrm>
            <a:off x="581192" y="2093922"/>
            <a:ext cx="11029615" cy="4225718"/>
          </a:xfrm>
        </p:spPr>
        <p:txBody>
          <a:bodyPr>
            <a:normAutofit fontScale="92500" lnSpcReduction="10000"/>
          </a:bodyPr>
          <a:lstStyle/>
          <a:p>
            <a:r>
              <a:rPr lang="en-US" sz="2800" dirty="0"/>
              <a:t>Women are 27% of all academic staff in economics departments in the UK (compared to 17% in 2996)</a:t>
            </a:r>
          </a:p>
          <a:p>
            <a:r>
              <a:rPr lang="en-US" sz="2800" dirty="0"/>
              <a:t>Women are under-represented among professors – one in three men are professors compared to one in six women</a:t>
            </a:r>
          </a:p>
          <a:p>
            <a:r>
              <a:rPr lang="en-US" sz="2800" dirty="0"/>
              <a:t>The proportion of women is higher in research jobs than in standard academic jobs</a:t>
            </a:r>
          </a:p>
          <a:p>
            <a:r>
              <a:rPr lang="en-US" sz="2800" dirty="0" smtClean="0"/>
              <a:t>27</a:t>
            </a:r>
            <a:r>
              <a:rPr lang="en-US" sz="2800" dirty="0"/>
              <a:t>% female full time undergraduates</a:t>
            </a:r>
          </a:p>
          <a:p>
            <a:r>
              <a:rPr lang="en-US" sz="2800" dirty="0"/>
              <a:t>PhD students 30% female</a:t>
            </a:r>
          </a:p>
          <a:p>
            <a:r>
              <a:rPr lang="en-US" dirty="0"/>
              <a:t>(Royal Economic Society Survey on the Gender Balance of Academic Economics 2014)</a:t>
            </a:r>
          </a:p>
          <a:p>
            <a:endParaRPr lang="en-GB" dirty="0"/>
          </a:p>
        </p:txBody>
      </p:sp>
    </p:spTree>
    <p:extLst>
      <p:ext uri="{BB962C8B-B14F-4D97-AF65-F5344CB8AC3E}">
        <p14:creationId xmlns:p14="http://schemas.microsoft.com/office/powerpoint/2010/main" val="389559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Women and decision making</a:t>
            </a:r>
            <a:endParaRPr lang="en-GB" dirty="0"/>
          </a:p>
        </p:txBody>
      </p:sp>
      <p:sp>
        <p:nvSpPr>
          <p:cNvPr id="4" name="Content Placeholder 3"/>
          <p:cNvSpPr>
            <a:spLocks noGrp="1"/>
          </p:cNvSpPr>
          <p:nvPr>
            <p:ph sz="half" idx="1"/>
          </p:nvPr>
        </p:nvSpPr>
        <p:spPr>
          <a:xfrm>
            <a:off x="487843" y="1944121"/>
            <a:ext cx="5422390" cy="3259354"/>
          </a:xfrm>
          <a:prstGeom prst="rect">
            <a:avLst/>
          </a:prstGeom>
        </p:spPr>
        <p:txBody>
          <a:bodyPr wrap="square">
            <a:spAutoFit/>
          </a:bodyPr>
          <a:lstStyle/>
          <a:p>
            <a:pPr marL="285750" indent="-285750">
              <a:buFont typeface="Arial" panose="020B0604020202020204" pitchFamily="34" charset="0"/>
              <a:buChar char="•"/>
            </a:pPr>
            <a:r>
              <a:rPr lang="en-GB" dirty="0" smtClean="0"/>
              <a:t>49,900 </a:t>
            </a:r>
            <a:r>
              <a:rPr lang="en-GB" dirty="0"/>
              <a:t>women corporate managers and directors = 33% of the total (Annual Population Survey Workplace 2017)</a:t>
            </a:r>
          </a:p>
          <a:p>
            <a:pPr marL="285750" indent="-285750">
              <a:buFont typeface="Arial" panose="020B0604020202020204" pitchFamily="34" charset="0"/>
              <a:buChar char="•"/>
            </a:pPr>
            <a:r>
              <a:rPr lang="en-GB" dirty="0"/>
              <a:t>Female representation in management occupations has hovered around 33% (+/- 2%) for the last ten years (APS 2018). </a:t>
            </a:r>
          </a:p>
          <a:p>
            <a:pPr marL="285750" indent="-285750">
              <a:buFont typeface="Arial" panose="020B0604020202020204" pitchFamily="34" charset="0"/>
              <a:buChar char="•"/>
            </a:pPr>
            <a:r>
              <a:rPr lang="en-GB" dirty="0"/>
              <a:t>women make up only 25% of Company Directors in the FTSE100 and there were no female CEOs (Engender 2017) </a:t>
            </a:r>
          </a:p>
          <a:p>
            <a:pPr marL="285750" indent="-285750">
              <a:buFont typeface="Arial" panose="020B0604020202020204" pitchFamily="34" charset="0"/>
              <a:buChar char="•"/>
            </a:pPr>
            <a:r>
              <a:rPr lang="en-GB" dirty="0"/>
              <a:t>28% of Public Body Chief Executives (Ibid). </a:t>
            </a:r>
          </a:p>
        </p:txBody>
      </p:sp>
      <p:sp>
        <p:nvSpPr>
          <p:cNvPr id="3" name="Content Placeholder 2"/>
          <p:cNvSpPr>
            <a:spLocks noGrp="1"/>
          </p:cNvSpPr>
          <p:nvPr>
            <p:ph sz="half" idx="2"/>
          </p:nvPr>
        </p:nvSpPr>
        <p:spPr>
          <a:xfrm>
            <a:off x="6208903" y="1879005"/>
            <a:ext cx="5422392" cy="3381963"/>
          </a:xfrm>
        </p:spPr>
        <p:txBody>
          <a:bodyPr/>
          <a:lstStyle/>
          <a:p>
            <a:pPr marL="0" indent="0">
              <a:buNone/>
            </a:pPr>
            <a:r>
              <a:rPr lang="en-US" dirty="0" smtClean="0"/>
              <a:t>Political decision-making</a:t>
            </a:r>
          </a:p>
          <a:p>
            <a:r>
              <a:rPr lang="en-US" dirty="0" smtClean="0"/>
              <a:t>208 </a:t>
            </a:r>
            <a:r>
              <a:rPr lang="en-US" dirty="0"/>
              <a:t>MPs = 32% (2017)</a:t>
            </a:r>
          </a:p>
          <a:p>
            <a:r>
              <a:rPr lang="en-US" dirty="0"/>
              <a:t>206 peers = 26%</a:t>
            </a:r>
          </a:p>
          <a:p>
            <a:r>
              <a:rPr lang="en-US" dirty="0"/>
              <a:t>45 MSPs = 35% (2016)</a:t>
            </a:r>
          </a:p>
          <a:p>
            <a:r>
              <a:rPr lang="en-US" dirty="0"/>
              <a:t>AMs = 30%</a:t>
            </a:r>
          </a:p>
          <a:p>
            <a:r>
              <a:rPr lang="en-US" dirty="0"/>
              <a:t>MEPs = 41%</a:t>
            </a:r>
          </a:p>
          <a:p>
            <a:r>
              <a:rPr lang="en-US" dirty="0"/>
              <a:t>Local </a:t>
            </a:r>
            <a:r>
              <a:rPr lang="en-US" dirty="0" err="1"/>
              <a:t>Councillors</a:t>
            </a:r>
            <a:r>
              <a:rPr lang="en-US" dirty="0"/>
              <a:t> Scotland = 24%</a:t>
            </a:r>
          </a:p>
          <a:p>
            <a:endParaRPr lang="en-GB" dirty="0"/>
          </a:p>
        </p:txBody>
      </p:sp>
      <p:grpSp>
        <p:nvGrpSpPr>
          <p:cNvPr id="6" name="Group 4"/>
          <p:cNvGrpSpPr>
            <a:grpSpLocks noChangeAspect="1"/>
          </p:cNvGrpSpPr>
          <p:nvPr/>
        </p:nvGrpSpPr>
        <p:grpSpPr bwMode="auto">
          <a:xfrm>
            <a:off x="543150" y="5041505"/>
            <a:ext cx="6988476" cy="1467508"/>
            <a:chOff x="338" y="3278"/>
            <a:chExt cx="3346" cy="1217"/>
          </a:xfrm>
        </p:grpSpPr>
        <p:sp>
          <p:nvSpPr>
            <p:cNvPr id="8" name="Rectangle 5"/>
            <p:cNvSpPr>
              <a:spLocks noChangeArrowheads="1"/>
            </p:cNvSpPr>
            <p:nvPr/>
          </p:nvSpPr>
          <p:spPr bwMode="auto">
            <a:xfrm>
              <a:off x="338"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503"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520"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577"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594"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647"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874"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3"/>
            <p:cNvSpPr>
              <a:spLocks noChangeArrowheads="1"/>
            </p:cNvSpPr>
            <p:nvPr/>
          </p:nvSpPr>
          <p:spPr bwMode="auto">
            <a:xfrm>
              <a:off x="890"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4"/>
            <p:cNvSpPr>
              <a:spLocks noChangeArrowheads="1"/>
            </p:cNvSpPr>
            <p:nvPr/>
          </p:nvSpPr>
          <p:spPr bwMode="auto">
            <a:xfrm>
              <a:off x="1071"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6"/>
            <p:cNvSpPr>
              <a:spLocks noChangeArrowheads="1"/>
            </p:cNvSpPr>
            <p:nvPr/>
          </p:nvSpPr>
          <p:spPr bwMode="auto">
            <a:xfrm>
              <a:off x="1374"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17"/>
            <p:cNvSpPr>
              <a:spLocks noChangeArrowheads="1"/>
            </p:cNvSpPr>
            <p:nvPr/>
          </p:nvSpPr>
          <p:spPr bwMode="auto">
            <a:xfrm>
              <a:off x="1391"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8"/>
            <p:cNvSpPr>
              <a:spLocks noChangeArrowheads="1"/>
            </p:cNvSpPr>
            <p:nvPr/>
          </p:nvSpPr>
          <p:spPr bwMode="auto">
            <a:xfrm>
              <a:off x="1689"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Rectangle 19"/>
            <p:cNvSpPr>
              <a:spLocks noChangeArrowheads="1"/>
            </p:cNvSpPr>
            <p:nvPr/>
          </p:nvSpPr>
          <p:spPr bwMode="auto">
            <a:xfrm>
              <a:off x="1706"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20"/>
            <p:cNvSpPr>
              <a:spLocks noChangeArrowheads="1"/>
            </p:cNvSpPr>
            <p:nvPr/>
          </p:nvSpPr>
          <p:spPr bwMode="auto">
            <a:xfrm>
              <a:off x="1915"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Rectangle 22"/>
            <p:cNvSpPr>
              <a:spLocks noChangeArrowheads="1"/>
            </p:cNvSpPr>
            <p:nvPr/>
          </p:nvSpPr>
          <p:spPr bwMode="auto">
            <a:xfrm>
              <a:off x="1989"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24"/>
            <p:cNvSpPr>
              <a:spLocks noChangeArrowheads="1"/>
            </p:cNvSpPr>
            <p:nvPr/>
          </p:nvSpPr>
          <p:spPr bwMode="auto">
            <a:xfrm>
              <a:off x="2268"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26"/>
            <p:cNvSpPr>
              <a:spLocks noChangeArrowheads="1"/>
            </p:cNvSpPr>
            <p:nvPr/>
          </p:nvSpPr>
          <p:spPr bwMode="auto">
            <a:xfrm>
              <a:off x="2358"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27"/>
            <p:cNvSpPr>
              <a:spLocks noChangeArrowheads="1"/>
            </p:cNvSpPr>
            <p:nvPr/>
          </p:nvSpPr>
          <p:spPr bwMode="auto">
            <a:xfrm>
              <a:off x="2375" y="32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28"/>
            <p:cNvSpPr>
              <a:spLocks noChangeArrowheads="1"/>
            </p:cNvSpPr>
            <p:nvPr/>
          </p:nvSpPr>
          <p:spPr bwMode="auto">
            <a:xfrm>
              <a:off x="2508" y="3278"/>
              <a:ext cx="5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29"/>
            <p:cNvSpPr>
              <a:spLocks noChangeArrowheads="1"/>
            </p:cNvSpPr>
            <p:nvPr/>
          </p:nvSpPr>
          <p:spPr bwMode="auto">
            <a:xfrm>
              <a:off x="418" y="3608"/>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30"/>
            <p:cNvSpPr>
              <a:spLocks noChangeArrowheads="1"/>
            </p:cNvSpPr>
            <p:nvPr/>
          </p:nvSpPr>
          <p:spPr bwMode="auto">
            <a:xfrm>
              <a:off x="1076" y="3607"/>
              <a:ext cx="28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2004/05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31"/>
            <p:cNvSpPr>
              <a:spLocks noChangeArrowheads="1"/>
            </p:cNvSpPr>
            <p:nvPr/>
          </p:nvSpPr>
          <p:spPr bwMode="auto">
            <a:xfrm>
              <a:off x="1327" y="3591"/>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Rectangle 32"/>
            <p:cNvSpPr>
              <a:spLocks noChangeArrowheads="1"/>
            </p:cNvSpPr>
            <p:nvPr/>
          </p:nvSpPr>
          <p:spPr bwMode="auto">
            <a:xfrm>
              <a:off x="1735" y="3607"/>
              <a:ext cx="28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2014/15</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33"/>
            <p:cNvSpPr>
              <a:spLocks noChangeArrowheads="1"/>
            </p:cNvSpPr>
            <p:nvPr/>
          </p:nvSpPr>
          <p:spPr bwMode="auto">
            <a:xfrm>
              <a:off x="1986" y="3591"/>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7" name="Rectangle 34"/>
            <p:cNvSpPr>
              <a:spLocks noChangeArrowheads="1"/>
            </p:cNvSpPr>
            <p:nvPr/>
          </p:nvSpPr>
          <p:spPr bwMode="auto">
            <a:xfrm>
              <a:off x="2393" y="3607"/>
              <a:ext cx="37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2015/</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Rectangle 35"/>
            <p:cNvSpPr>
              <a:spLocks noChangeArrowheads="1"/>
            </p:cNvSpPr>
            <p:nvPr/>
          </p:nvSpPr>
          <p:spPr bwMode="auto">
            <a:xfrm>
              <a:off x="2569" y="3607"/>
              <a:ext cx="2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 name="Rectangle 36"/>
            <p:cNvSpPr>
              <a:spLocks noChangeArrowheads="1"/>
            </p:cNvSpPr>
            <p:nvPr/>
          </p:nvSpPr>
          <p:spPr bwMode="auto">
            <a:xfrm>
              <a:off x="2670" y="3591"/>
              <a:ext cx="21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7"/>
            <p:cNvSpPr>
              <a:spLocks noChangeArrowheads="1"/>
            </p:cNvSpPr>
            <p:nvPr/>
          </p:nvSpPr>
          <p:spPr bwMode="auto">
            <a:xfrm>
              <a:off x="3052" y="3607"/>
              <a:ext cx="28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2016/17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1" name="Rectangle 38"/>
            <p:cNvSpPr>
              <a:spLocks noChangeArrowheads="1"/>
            </p:cNvSpPr>
            <p:nvPr/>
          </p:nvSpPr>
          <p:spPr bwMode="auto">
            <a:xfrm>
              <a:off x="3303" y="3591"/>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9"/>
            <p:cNvSpPr>
              <a:spLocks noChangeArrowheads="1"/>
            </p:cNvSpPr>
            <p:nvPr/>
          </p:nvSpPr>
          <p:spPr bwMode="auto">
            <a:xfrm>
              <a:off x="386" y="3550"/>
              <a:ext cx="3"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40"/>
            <p:cNvSpPr>
              <a:spLocks noChangeArrowheads="1"/>
            </p:cNvSpPr>
            <p:nvPr/>
          </p:nvSpPr>
          <p:spPr bwMode="auto">
            <a:xfrm>
              <a:off x="386" y="3550"/>
              <a:ext cx="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41"/>
            <p:cNvSpPr>
              <a:spLocks noChangeArrowheads="1"/>
            </p:cNvSpPr>
            <p:nvPr/>
          </p:nvSpPr>
          <p:spPr bwMode="auto">
            <a:xfrm>
              <a:off x="389" y="3550"/>
              <a:ext cx="65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42"/>
            <p:cNvSpPr>
              <a:spLocks noChangeArrowheads="1"/>
            </p:cNvSpPr>
            <p:nvPr/>
          </p:nvSpPr>
          <p:spPr bwMode="auto">
            <a:xfrm>
              <a:off x="1045" y="3556"/>
              <a:ext cx="3" cy="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43"/>
            <p:cNvSpPr>
              <a:spLocks noChangeArrowheads="1"/>
            </p:cNvSpPr>
            <p:nvPr/>
          </p:nvSpPr>
          <p:spPr bwMode="auto">
            <a:xfrm>
              <a:off x="1045" y="3550"/>
              <a:ext cx="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44"/>
            <p:cNvSpPr>
              <a:spLocks noChangeArrowheads="1"/>
            </p:cNvSpPr>
            <p:nvPr/>
          </p:nvSpPr>
          <p:spPr bwMode="auto">
            <a:xfrm>
              <a:off x="1048" y="3550"/>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45"/>
            <p:cNvSpPr>
              <a:spLocks noChangeArrowheads="1"/>
            </p:cNvSpPr>
            <p:nvPr/>
          </p:nvSpPr>
          <p:spPr bwMode="auto">
            <a:xfrm>
              <a:off x="1703" y="3556"/>
              <a:ext cx="4" cy="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46"/>
            <p:cNvSpPr>
              <a:spLocks noChangeArrowheads="1"/>
            </p:cNvSpPr>
            <p:nvPr/>
          </p:nvSpPr>
          <p:spPr bwMode="auto">
            <a:xfrm>
              <a:off x="1703" y="3550"/>
              <a:ext cx="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47"/>
            <p:cNvSpPr>
              <a:spLocks noChangeArrowheads="1"/>
            </p:cNvSpPr>
            <p:nvPr/>
          </p:nvSpPr>
          <p:spPr bwMode="auto">
            <a:xfrm>
              <a:off x="1707" y="3550"/>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48"/>
            <p:cNvSpPr>
              <a:spLocks noChangeArrowheads="1"/>
            </p:cNvSpPr>
            <p:nvPr/>
          </p:nvSpPr>
          <p:spPr bwMode="auto">
            <a:xfrm>
              <a:off x="2362" y="3556"/>
              <a:ext cx="3" cy="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49"/>
            <p:cNvSpPr>
              <a:spLocks noChangeArrowheads="1"/>
            </p:cNvSpPr>
            <p:nvPr/>
          </p:nvSpPr>
          <p:spPr bwMode="auto">
            <a:xfrm>
              <a:off x="2362" y="3550"/>
              <a:ext cx="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50"/>
            <p:cNvSpPr>
              <a:spLocks noChangeArrowheads="1"/>
            </p:cNvSpPr>
            <p:nvPr/>
          </p:nvSpPr>
          <p:spPr bwMode="auto">
            <a:xfrm>
              <a:off x="2365" y="3550"/>
              <a:ext cx="65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51"/>
            <p:cNvSpPr>
              <a:spLocks noChangeArrowheads="1"/>
            </p:cNvSpPr>
            <p:nvPr/>
          </p:nvSpPr>
          <p:spPr bwMode="auto">
            <a:xfrm>
              <a:off x="3021" y="3556"/>
              <a:ext cx="4" cy="5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2"/>
            <p:cNvSpPr>
              <a:spLocks noChangeArrowheads="1"/>
            </p:cNvSpPr>
            <p:nvPr/>
          </p:nvSpPr>
          <p:spPr bwMode="auto">
            <a:xfrm>
              <a:off x="3021" y="3550"/>
              <a:ext cx="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53"/>
            <p:cNvSpPr>
              <a:spLocks noChangeArrowheads="1"/>
            </p:cNvSpPr>
            <p:nvPr/>
          </p:nvSpPr>
          <p:spPr bwMode="auto">
            <a:xfrm>
              <a:off x="3025" y="3550"/>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54"/>
            <p:cNvSpPr>
              <a:spLocks noChangeArrowheads="1"/>
            </p:cNvSpPr>
            <p:nvPr/>
          </p:nvSpPr>
          <p:spPr bwMode="auto">
            <a:xfrm>
              <a:off x="3680" y="3550"/>
              <a:ext cx="4"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55"/>
            <p:cNvSpPr>
              <a:spLocks noChangeArrowheads="1"/>
            </p:cNvSpPr>
            <p:nvPr/>
          </p:nvSpPr>
          <p:spPr bwMode="auto">
            <a:xfrm>
              <a:off x="3680" y="3550"/>
              <a:ext cx="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6"/>
            <p:cNvSpPr>
              <a:spLocks noChangeArrowheads="1"/>
            </p:cNvSpPr>
            <p:nvPr/>
          </p:nvSpPr>
          <p:spPr bwMode="auto">
            <a:xfrm>
              <a:off x="388" y="3850"/>
              <a:ext cx="658"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7"/>
            <p:cNvSpPr>
              <a:spLocks noChangeArrowheads="1"/>
            </p:cNvSpPr>
            <p:nvPr/>
          </p:nvSpPr>
          <p:spPr bwMode="auto">
            <a:xfrm>
              <a:off x="386" y="3608"/>
              <a:ext cx="3"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58"/>
            <p:cNvSpPr>
              <a:spLocks noChangeArrowheads="1"/>
            </p:cNvSpPr>
            <p:nvPr/>
          </p:nvSpPr>
          <p:spPr bwMode="auto">
            <a:xfrm>
              <a:off x="1046" y="3850"/>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59"/>
            <p:cNvSpPr>
              <a:spLocks noChangeArrowheads="1"/>
            </p:cNvSpPr>
            <p:nvPr/>
          </p:nvSpPr>
          <p:spPr bwMode="auto">
            <a:xfrm>
              <a:off x="1045" y="3608"/>
              <a:ext cx="3"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60"/>
            <p:cNvSpPr>
              <a:spLocks noChangeArrowheads="1"/>
            </p:cNvSpPr>
            <p:nvPr/>
          </p:nvSpPr>
          <p:spPr bwMode="auto">
            <a:xfrm>
              <a:off x="1705" y="3850"/>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61"/>
            <p:cNvSpPr>
              <a:spLocks noChangeArrowheads="1"/>
            </p:cNvSpPr>
            <p:nvPr/>
          </p:nvSpPr>
          <p:spPr bwMode="auto">
            <a:xfrm>
              <a:off x="1703" y="3608"/>
              <a:ext cx="4"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Rectangle 62"/>
            <p:cNvSpPr>
              <a:spLocks noChangeArrowheads="1"/>
            </p:cNvSpPr>
            <p:nvPr/>
          </p:nvSpPr>
          <p:spPr bwMode="auto">
            <a:xfrm>
              <a:off x="2364" y="3850"/>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Rectangle 63"/>
            <p:cNvSpPr>
              <a:spLocks noChangeArrowheads="1"/>
            </p:cNvSpPr>
            <p:nvPr/>
          </p:nvSpPr>
          <p:spPr bwMode="auto">
            <a:xfrm>
              <a:off x="2362" y="3608"/>
              <a:ext cx="3"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Rectangle 64"/>
            <p:cNvSpPr>
              <a:spLocks noChangeArrowheads="1"/>
            </p:cNvSpPr>
            <p:nvPr/>
          </p:nvSpPr>
          <p:spPr bwMode="auto">
            <a:xfrm>
              <a:off x="3023" y="3850"/>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Rectangle 65"/>
            <p:cNvSpPr>
              <a:spLocks noChangeArrowheads="1"/>
            </p:cNvSpPr>
            <p:nvPr/>
          </p:nvSpPr>
          <p:spPr bwMode="auto">
            <a:xfrm>
              <a:off x="3021" y="3608"/>
              <a:ext cx="4"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6"/>
            <p:cNvSpPr>
              <a:spLocks noChangeArrowheads="1"/>
            </p:cNvSpPr>
            <p:nvPr/>
          </p:nvSpPr>
          <p:spPr bwMode="auto">
            <a:xfrm>
              <a:off x="3680" y="3608"/>
              <a:ext cx="4" cy="2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Rectangle 67"/>
            <p:cNvSpPr>
              <a:spLocks noChangeArrowheads="1"/>
            </p:cNvSpPr>
            <p:nvPr/>
          </p:nvSpPr>
          <p:spPr bwMode="auto">
            <a:xfrm>
              <a:off x="418" y="3909"/>
              <a:ext cx="6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 women</a:t>
              </a:r>
              <a:r>
                <a:rPr kumimoji="0" lang="en-US" altLang="en-US" sz="1600" b="0" i="0" u="none" strike="noStrike" cap="none" normalizeH="0" dirty="0" smtClean="0">
                  <a:ln>
                    <a:noFill/>
                  </a:ln>
                  <a:solidFill>
                    <a:srgbClr val="000000"/>
                  </a:solidFill>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dirty="0" smtClean="0">
                  <a:ln>
                    <a:noFill/>
                  </a:ln>
                  <a:solidFill>
                    <a:srgbClr val="000000"/>
                  </a:solidFill>
                  <a:effectLst/>
                  <a:latin typeface="Calibri" panose="020F0502020204030204" pitchFamily="34" charset="0"/>
                </a:rPr>
                <a:t>board members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1" name="Rectangle 68"/>
            <p:cNvSpPr>
              <a:spLocks noChangeArrowheads="1"/>
            </p:cNvSpPr>
            <p:nvPr/>
          </p:nvSpPr>
          <p:spPr bwMode="auto">
            <a:xfrm>
              <a:off x="469" y="3909"/>
              <a:ext cx="5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69"/>
            <p:cNvSpPr>
              <a:spLocks noChangeArrowheads="1"/>
            </p:cNvSpPr>
            <p:nvPr/>
          </p:nvSpPr>
          <p:spPr bwMode="auto">
            <a:xfrm>
              <a:off x="486" y="3909"/>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70"/>
            <p:cNvSpPr>
              <a:spLocks noChangeArrowheads="1"/>
            </p:cNvSpPr>
            <p:nvPr/>
          </p:nvSpPr>
          <p:spPr bwMode="auto">
            <a:xfrm>
              <a:off x="690" y="3909"/>
              <a:ext cx="18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4" name="Rectangle 71"/>
            <p:cNvSpPr>
              <a:spLocks noChangeArrowheads="1"/>
            </p:cNvSpPr>
            <p:nvPr/>
          </p:nvSpPr>
          <p:spPr bwMode="auto">
            <a:xfrm>
              <a:off x="707" y="3909"/>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5" name="Rectangle 72"/>
            <p:cNvSpPr>
              <a:spLocks noChangeArrowheads="1"/>
            </p:cNvSpPr>
            <p:nvPr/>
          </p:nvSpPr>
          <p:spPr bwMode="auto">
            <a:xfrm>
              <a:off x="883" y="3909"/>
              <a:ext cx="1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6" name="Rectangle 73"/>
            <p:cNvSpPr>
              <a:spLocks noChangeArrowheads="1"/>
            </p:cNvSpPr>
            <p:nvPr/>
          </p:nvSpPr>
          <p:spPr bwMode="auto">
            <a:xfrm>
              <a:off x="418" y="4065"/>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7" name="Rectangle 74"/>
            <p:cNvSpPr>
              <a:spLocks noChangeArrowheads="1"/>
            </p:cNvSpPr>
            <p:nvPr/>
          </p:nvSpPr>
          <p:spPr bwMode="auto">
            <a:xfrm>
              <a:off x="699" y="4065"/>
              <a:ext cx="5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5"/>
            <p:cNvSpPr>
              <a:spLocks noChangeArrowheads="1"/>
            </p:cNvSpPr>
            <p:nvPr/>
          </p:nvSpPr>
          <p:spPr bwMode="auto">
            <a:xfrm>
              <a:off x="716" y="4049"/>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6"/>
            <p:cNvSpPr>
              <a:spLocks noChangeArrowheads="1"/>
            </p:cNvSpPr>
            <p:nvPr/>
          </p:nvSpPr>
          <p:spPr bwMode="auto">
            <a:xfrm>
              <a:off x="1076" y="3909"/>
              <a:ext cx="1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35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7"/>
            <p:cNvSpPr>
              <a:spLocks noChangeArrowheads="1"/>
            </p:cNvSpPr>
            <p:nvPr/>
          </p:nvSpPr>
          <p:spPr bwMode="auto">
            <a:xfrm>
              <a:off x="1150" y="3893"/>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8"/>
            <p:cNvSpPr>
              <a:spLocks noChangeArrowheads="1"/>
            </p:cNvSpPr>
            <p:nvPr/>
          </p:nvSpPr>
          <p:spPr bwMode="auto">
            <a:xfrm>
              <a:off x="1735" y="3909"/>
              <a:ext cx="1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38</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9"/>
            <p:cNvSpPr>
              <a:spLocks noChangeArrowheads="1"/>
            </p:cNvSpPr>
            <p:nvPr/>
          </p:nvSpPr>
          <p:spPr bwMode="auto">
            <a:xfrm>
              <a:off x="1808" y="3893"/>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80"/>
            <p:cNvSpPr>
              <a:spLocks noChangeArrowheads="1"/>
            </p:cNvSpPr>
            <p:nvPr/>
          </p:nvSpPr>
          <p:spPr bwMode="auto">
            <a:xfrm>
              <a:off x="2393" y="3909"/>
              <a:ext cx="1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42</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1"/>
            <p:cNvSpPr>
              <a:spLocks noChangeArrowheads="1"/>
            </p:cNvSpPr>
            <p:nvPr/>
          </p:nvSpPr>
          <p:spPr bwMode="auto">
            <a:xfrm>
              <a:off x="2467" y="3893"/>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Rectangle 82"/>
            <p:cNvSpPr>
              <a:spLocks noChangeArrowheads="1"/>
            </p:cNvSpPr>
            <p:nvPr/>
          </p:nvSpPr>
          <p:spPr bwMode="auto">
            <a:xfrm>
              <a:off x="3052" y="3909"/>
              <a:ext cx="1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0000"/>
                  </a:solidFill>
                  <a:effectLst/>
                  <a:latin typeface="Calibri" panose="020F0502020204030204" pitchFamily="34" charset="0"/>
                </a:rPr>
                <a:t>45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3"/>
            <p:cNvSpPr>
              <a:spLocks noChangeArrowheads="1"/>
            </p:cNvSpPr>
            <p:nvPr/>
          </p:nvSpPr>
          <p:spPr bwMode="auto">
            <a:xfrm>
              <a:off x="3126" y="3893"/>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4"/>
            <p:cNvSpPr>
              <a:spLocks noChangeArrowheads="1"/>
            </p:cNvSpPr>
            <p:nvPr/>
          </p:nvSpPr>
          <p:spPr bwMode="auto">
            <a:xfrm>
              <a:off x="386" y="3851"/>
              <a:ext cx="3"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5"/>
            <p:cNvSpPr>
              <a:spLocks noChangeArrowheads="1"/>
            </p:cNvSpPr>
            <p:nvPr/>
          </p:nvSpPr>
          <p:spPr bwMode="auto">
            <a:xfrm>
              <a:off x="389" y="3851"/>
              <a:ext cx="65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86"/>
            <p:cNvSpPr>
              <a:spLocks noChangeArrowheads="1"/>
            </p:cNvSpPr>
            <p:nvPr/>
          </p:nvSpPr>
          <p:spPr bwMode="auto">
            <a:xfrm>
              <a:off x="1045" y="3851"/>
              <a:ext cx="3"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87"/>
            <p:cNvSpPr>
              <a:spLocks noChangeArrowheads="1"/>
            </p:cNvSpPr>
            <p:nvPr/>
          </p:nvSpPr>
          <p:spPr bwMode="auto">
            <a:xfrm>
              <a:off x="1048" y="3851"/>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88"/>
            <p:cNvSpPr>
              <a:spLocks noChangeArrowheads="1"/>
            </p:cNvSpPr>
            <p:nvPr/>
          </p:nvSpPr>
          <p:spPr bwMode="auto">
            <a:xfrm>
              <a:off x="1703" y="3851"/>
              <a:ext cx="4"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Rectangle 89"/>
            <p:cNvSpPr>
              <a:spLocks noChangeArrowheads="1"/>
            </p:cNvSpPr>
            <p:nvPr/>
          </p:nvSpPr>
          <p:spPr bwMode="auto">
            <a:xfrm>
              <a:off x="1707" y="3851"/>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90"/>
            <p:cNvSpPr>
              <a:spLocks noChangeArrowheads="1"/>
            </p:cNvSpPr>
            <p:nvPr/>
          </p:nvSpPr>
          <p:spPr bwMode="auto">
            <a:xfrm>
              <a:off x="2362" y="3851"/>
              <a:ext cx="3"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91"/>
            <p:cNvSpPr>
              <a:spLocks noChangeArrowheads="1"/>
            </p:cNvSpPr>
            <p:nvPr/>
          </p:nvSpPr>
          <p:spPr bwMode="auto">
            <a:xfrm>
              <a:off x="2365" y="3851"/>
              <a:ext cx="65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2"/>
            <p:cNvSpPr>
              <a:spLocks noChangeArrowheads="1"/>
            </p:cNvSpPr>
            <p:nvPr/>
          </p:nvSpPr>
          <p:spPr bwMode="auto">
            <a:xfrm>
              <a:off x="3021" y="3851"/>
              <a:ext cx="4"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93"/>
            <p:cNvSpPr>
              <a:spLocks noChangeArrowheads="1"/>
            </p:cNvSpPr>
            <p:nvPr/>
          </p:nvSpPr>
          <p:spPr bwMode="auto">
            <a:xfrm>
              <a:off x="3025" y="3851"/>
              <a:ext cx="65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94"/>
            <p:cNvSpPr>
              <a:spLocks noChangeArrowheads="1"/>
            </p:cNvSpPr>
            <p:nvPr/>
          </p:nvSpPr>
          <p:spPr bwMode="auto">
            <a:xfrm>
              <a:off x="3680" y="3851"/>
              <a:ext cx="4"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95"/>
            <p:cNvSpPr>
              <a:spLocks noChangeArrowheads="1"/>
            </p:cNvSpPr>
            <p:nvPr/>
          </p:nvSpPr>
          <p:spPr bwMode="auto">
            <a:xfrm>
              <a:off x="388" y="4271"/>
              <a:ext cx="658"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96"/>
            <p:cNvSpPr>
              <a:spLocks noChangeArrowheads="1"/>
            </p:cNvSpPr>
            <p:nvPr/>
          </p:nvSpPr>
          <p:spPr bwMode="auto">
            <a:xfrm>
              <a:off x="386" y="3910"/>
              <a:ext cx="3"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7"/>
            <p:cNvSpPr>
              <a:spLocks noChangeArrowheads="1"/>
            </p:cNvSpPr>
            <p:nvPr/>
          </p:nvSpPr>
          <p:spPr bwMode="auto">
            <a:xfrm>
              <a:off x="386" y="4272"/>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98"/>
            <p:cNvSpPr>
              <a:spLocks noChangeArrowheads="1"/>
            </p:cNvSpPr>
            <p:nvPr/>
          </p:nvSpPr>
          <p:spPr bwMode="auto">
            <a:xfrm>
              <a:off x="386" y="4272"/>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99"/>
            <p:cNvSpPr>
              <a:spLocks noChangeArrowheads="1"/>
            </p:cNvSpPr>
            <p:nvPr/>
          </p:nvSpPr>
          <p:spPr bwMode="auto">
            <a:xfrm>
              <a:off x="389" y="4272"/>
              <a:ext cx="656"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100"/>
            <p:cNvSpPr>
              <a:spLocks noChangeArrowheads="1"/>
            </p:cNvSpPr>
            <p:nvPr/>
          </p:nvSpPr>
          <p:spPr bwMode="auto">
            <a:xfrm>
              <a:off x="1046" y="4271"/>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101"/>
            <p:cNvSpPr>
              <a:spLocks noChangeArrowheads="1"/>
            </p:cNvSpPr>
            <p:nvPr/>
          </p:nvSpPr>
          <p:spPr bwMode="auto">
            <a:xfrm>
              <a:off x="1045" y="3910"/>
              <a:ext cx="3"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102"/>
            <p:cNvSpPr>
              <a:spLocks noChangeArrowheads="1"/>
            </p:cNvSpPr>
            <p:nvPr/>
          </p:nvSpPr>
          <p:spPr bwMode="auto">
            <a:xfrm>
              <a:off x="1045" y="4272"/>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103"/>
            <p:cNvSpPr>
              <a:spLocks noChangeArrowheads="1"/>
            </p:cNvSpPr>
            <p:nvPr/>
          </p:nvSpPr>
          <p:spPr bwMode="auto">
            <a:xfrm>
              <a:off x="1048" y="4272"/>
              <a:ext cx="65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104"/>
            <p:cNvSpPr>
              <a:spLocks noChangeArrowheads="1"/>
            </p:cNvSpPr>
            <p:nvPr/>
          </p:nvSpPr>
          <p:spPr bwMode="auto">
            <a:xfrm>
              <a:off x="1705" y="4271"/>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105"/>
            <p:cNvSpPr>
              <a:spLocks noChangeArrowheads="1"/>
            </p:cNvSpPr>
            <p:nvPr/>
          </p:nvSpPr>
          <p:spPr bwMode="auto">
            <a:xfrm>
              <a:off x="1703" y="3910"/>
              <a:ext cx="4"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6"/>
            <p:cNvSpPr>
              <a:spLocks noChangeArrowheads="1"/>
            </p:cNvSpPr>
            <p:nvPr/>
          </p:nvSpPr>
          <p:spPr bwMode="auto">
            <a:xfrm>
              <a:off x="1703" y="4272"/>
              <a:ext cx="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107"/>
            <p:cNvSpPr>
              <a:spLocks noChangeArrowheads="1"/>
            </p:cNvSpPr>
            <p:nvPr/>
          </p:nvSpPr>
          <p:spPr bwMode="auto">
            <a:xfrm>
              <a:off x="1707" y="4272"/>
              <a:ext cx="65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108"/>
            <p:cNvSpPr>
              <a:spLocks noChangeArrowheads="1"/>
            </p:cNvSpPr>
            <p:nvPr/>
          </p:nvSpPr>
          <p:spPr bwMode="auto">
            <a:xfrm>
              <a:off x="2364" y="4271"/>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109"/>
            <p:cNvSpPr>
              <a:spLocks noChangeArrowheads="1"/>
            </p:cNvSpPr>
            <p:nvPr/>
          </p:nvSpPr>
          <p:spPr bwMode="auto">
            <a:xfrm>
              <a:off x="2362" y="3910"/>
              <a:ext cx="3"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110"/>
            <p:cNvSpPr>
              <a:spLocks noChangeArrowheads="1"/>
            </p:cNvSpPr>
            <p:nvPr/>
          </p:nvSpPr>
          <p:spPr bwMode="auto">
            <a:xfrm>
              <a:off x="2362" y="4272"/>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111"/>
            <p:cNvSpPr>
              <a:spLocks noChangeArrowheads="1"/>
            </p:cNvSpPr>
            <p:nvPr/>
          </p:nvSpPr>
          <p:spPr bwMode="auto">
            <a:xfrm>
              <a:off x="2365" y="4272"/>
              <a:ext cx="656"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112"/>
            <p:cNvSpPr>
              <a:spLocks noChangeArrowheads="1"/>
            </p:cNvSpPr>
            <p:nvPr/>
          </p:nvSpPr>
          <p:spPr bwMode="auto">
            <a:xfrm>
              <a:off x="3023" y="4271"/>
              <a:ext cx="659" cy="1"/>
            </a:xfrm>
            <a:prstGeom prst="rect">
              <a:avLst/>
            </a:prstGeom>
            <a:solidFill>
              <a:srgbClr val="CED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113"/>
            <p:cNvSpPr>
              <a:spLocks noChangeArrowheads="1"/>
            </p:cNvSpPr>
            <p:nvPr/>
          </p:nvSpPr>
          <p:spPr bwMode="auto">
            <a:xfrm>
              <a:off x="3021" y="3910"/>
              <a:ext cx="4"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Rectangle 114"/>
            <p:cNvSpPr>
              <a:spLocks noChangeArrowheads="1"/>
            </p:cNvSpPr>
            <p:nvPr/>
          </p:nvSpPr>
          <p:spPr bwMode="auto">
            <a:xfrm>
              <a:off x="3021" y="4272"/>
              <a:ext cx="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ectangle 115"/>
            <p:cNvSpPr>
              <a:spLocks noChangeArrowheads="1"/>
            </p:cNvSpPr>
            <p:nvPr/>
          </p:nvSpPr>
          <p:spPr bwMode="auto">
            <a:xfrm>
              <a:off x="3025" y="4272"/>
              <a:ext cx="65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Rectangle 116"/>
            <p:cNvSpPr>
              <a:spLocks noChangeArrowheads="1"/>
            </p:cNvSpPr>
            <p:nvPr/>
          </p:nvSpPr>
          <p:spPr bwMode="auto">
            <a:xfrm>
              <a:off x="3680" y="3910"/>
              <a:ext cx="4" cy="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Rectangle 117"/>
            <p:cNvSpPr>
              <a:spLocks noChangeArrowheads="1"/>
            </p:cNvSpPr>
            <p:nvPr/>
          </p:nvSpPr>
          <p:spPr bwMode="auto">
            <a:xfrm>
              <a:off x="3680" y="4272"/>
              <a:ext cx="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Rectangle 118"/>
            <p:cNvSpPr>
              <a:spLocks noChangeArrowheads="1"/>
            </p:cNvSpPr>
            <p:nvPr/>
          </p:nvSpPr>
          <p:spPr bwMode="auto">
            <a:xfrm>
              <a:off x="3680" y="4272"/>
              <a:ext cx="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Rectangle 119"/>
            <p:cNvSpPr>
              <a:spLocks noChangeArrowheads="1"/>
            </p:cNvSpPr>
            <p:nvPr/>
          </p:nvSpPr>
          <p:spPr bwMode="auto">
            <a:xfrm>
              <a:off x="338" y="4280"/>
              <a:ext cx="6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smtClean="0">
                  <a:ln>
                    <a:noFill/>
                  </a:ln>
                  <a:solidFill>
                    <a:srgbClr val="000000"/>
                  </a:solidFill>
                  <a:effectLst/>
                  <a:latin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6961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Next presentation: Gender Mainstreaming</a:t>
            </a:r>
            <a:endParaRPr lang="en-GB" dirty="0"/>
          </a:p>
        </p:txBody>
      </p:sp>
      <p:pic>
        <p:nvPicPr>
          <p:cNvPr id="4" name="Afbeelding 3" descr="Screenshot 2018-11-20 at 15.5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400" y="1896541"/>
            <a:ext cx="3471335" cy="3528618"/>
          </a:xfrm>
          <a:prstGeom prst="rect">
            <a:avLst/>
          </a:prstGeom>
        </p:spPr>
      </p:pic>
      <p:sp>
        <p:nvSpPr>
          <p:cNvPr id="5" name="Tekstvak 4"/>
          <p:cNvSpPr txBox="1"/>
          <p:nvPr/>
        </p:nvSpPr>
        <p:spPr>
          <a:xfrm>
            <a:off x="508000" y="2302935"/>
            <a:ext cx="6925733" cy="2677656"/>
          </a:xfrm>
          <a:prstGeom prst="rect">
            <a:avLst/>
          </a:prstGeom>
          <a:noFill/>
        </p:spPr>
        <p:txBody>
          <a:bodyPr wrap="square" rtlCol="0">
            <a:spAutoFit/>
          </a:bodyPr>
          <a:lstStyle/>
          <a:p>
            <a:r>
              <a:rPr lang="en-GB" sz="2800" dirty="0" smtClean="0">
                <a:solidFill>
                  <a:schemeClr val="tx1">
                    <a:lumMod val="65000"/>
                    <a:lumOff val="35000"/>
                  </a:schemeClr>
                </a:solidFill>
              </a:rPr>
              <a:t>In the next session</a:t>
            </a:r>
          </a:p>
          <a:p>
            <a:endParaRPr lang="en-GB" sz="2800" dirty="0" smtClean="0">
              <a:solidFill>
                <a:schemeClr val="tx1">
                  <a:lumMod val="65000"/>
                  <a:lumOff val="35000"/>
                </a:schemeClr>
              </a:solidFill>
            </a:endParaRPr>
          </a:p>
          <a:p>
            <a:pPr marL="457200" indent="-457200">
              <a:buFont typeface="Wingdings" charset="2"/>
              <a:buChar char="Ø"/>
            </a:pPr>
            <a:r>
              <a:rPr lang="en-GB" sz="2800" dirty="0" smtClean="0">
                <a:solidFill>
                  <a:schemeClr val="tx1">
                    <a:lumMod val="65000"/>
                    <a:lumOff val="35000"/>
                  </a:schemeClr>
                </a:solidFill>
              </a:rPr>
              <a:t>How to ensure public policy isn’t creating gender inequalities</a:t>
            </a:r>
          </a:p>
          <a:p>
            <a:pPr marL="457200" indent="-457200">
              <a:buFont typeface="Wingdings" charset="2"/>
              <a:buChar char="Ø"/>
            </a:pPr>
            <a:endParaRPr lang="en-GB" sz="2800" dirty="0" smtClean="0">
              <a:solidFill>
                <a:schemeClr val="tx1">
                  <a:lumMod val="65000"/>
                  <a:lumOff val="35000"/>
                </a:schemeClr>
              </a:solidFill>
            </a:endParaRPr>
          </a:p>
          <a:p>
            <a:pPr marL="457200" indent="-457200">
              <a:buFont typeface="Wingdings" charset="2"/>
              <a:buChar char="Ø"/>
            </a:pPr>
            <a:r>
              <a:rPr lang="en-GB" sz="2800" dirty="0" smtClean="0">
                <a:solidFill>
                  <a:schemeClr val="tx1">
                    <a:lumMod val="65000"/>
                    <a:lumOff val="35000"/>
                  </a:schemeClr>
                </a:solidFill>
              </a:rPr>
              <a:t>Introducing Gender Mainstreaming</a:t>
            </a:r>
            <a:endParaRPr lang="en-GB" sz="2800" dirty="0">
              <a:solidFill>
                <a:schemeClr val="tx1">
                  <a:lumMod val="65000"/>
                  <a:lumOff val="35000"/>
                </a:schemeClr>
              </a:solidFill>
            </a:endParaRPr>
          </a:p>
        </p:txBody>
      </p:sp>
    </p:spTree>
    <p:extLst>
      <p:ext uri="{BB962C8B-B14F-4D97-AF65-F5344CB8AC3E}">
        <p14:creationId xmlns:p14="http://schemas.microsoft.com/office/powerpoint/2010/main" val="1818707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 This Session </a:t>
            </a:r>
            <a:r>
              <a:rPr lang="mr-IN" dirty="0" smtClean="0"/>
              <a:t>…</a:t>
            </a:r>
            <a:endParaRPr lang="en-GB" dirty="0"/>
          </a:p>
        </p:txBody>
      </p:sp>
      <p:sp>
        <p:nvSpPr>
          <p:cNvPr id="4" name="Tekstvak 3"/>
          <p:cNvSpPr txBox="1"/>
          <p:nvPr/>
        </p:nvSpPr>
        <p:spPr>
          <a:xfrm>
            <a:off x="531612" y="2200467"/>
            <a:ext cx="7365271" cy="3508653"/>
          </a:xfrm>
          <a:prstGeom prst="rect">
            <a:avLst/>
          </a:prstGeom>
          <a:noFill/>
        </p:spPr>
        <p:txBody>
          <a:bodyPr wrap="square" rtlCol="0">
            <a:spAutoFit/>
          </a:bodyPr>
          <a:lstStyle/>
          <a:p>
            <a:pPr marL="285750" indent="-285750">
              <a:buFont typeface="Arial"/>
              <a:buChar char="•"/>
            </a:pPr>
            <a:r>
              <a:rPr lang="en-GB" sz="3400" dirty="0" smtClean="0">
                <a:solidFill>
                  <a:schemeClr val="tx1">
                    <a:lumMod val="65000"/>
                    <a:lumOff val="35000"/>
                  </a:schemeClr>
                </a:solidFill>
              </a:rPr>
              <a:t>What is gender mainstreaming?</a:t>
            </a:r>
          </a:p>
          <a:p>
            <a:pPr marL="285750" indent="-285750">
              <a:buFont typeface="Arial"/>
              <a:buChar char="•"/>
            </a:pPr>
            <a:r>
              <a:rPr lang="en-GB" sz="3400" dirty="0" smtClean="0">
                <a:solidFill>
                  <a:schemeClr val="tx1">
                    <a:lumMod val="65000"/>
                    <a:lumOff val="35000"/>
                  </a:schemeClr>
                </a:solidFill>
              </a:rPr>
              <a:t>Where does it come from?</a:t>
            </a:r>
          </a:p>
          <a:p>
            <a:pPr marL="285750" indent="-285750">
              <a:buFont typeface="Arial"/>
              <a:buChar char="•"/>
            </a:pPr>
            <a:r>
              <a:rPr lang="en-GB" sz="3400" dirty="0" smtClean="0">
                <a:solidFill>
                  <a:schemeClr val="tx1">
                    <a:lumMod val="65000"/>
                    <a:lumOff val="35000"/>
                  </a:schemeClr>
                </a:solidFill>
              </a:rPr>
              <a:t>What are the policies and structures underpinning it in Scotland?</a:t>
            </a:r>
          </a:p>
          <a:p>
            <a:pPr marL="285750" indent="-285750">
              <a:buFont typeface="Arial"/>
              <a:buChar char="•"/>
            </a:pPr>
            <a:r>
              <a:rPr lang="en-GB" sz="3400" dirty="0" smtClean="0">
                <a:solidFill>
                  <a:schemeClr val="tx1">
                    <a:lumMod val="65000"/>
                    <a:lumOff val="35000"/>
                  </a:schemeClr>
                </a:solidFill>
              </a:rPr>
              <a:t>How to do Gender Impact Assessment</a:t>
            </a:r>
          </a:p>
          <a:p>
            <a:pPr marL="285750" indent="-285750">
              <a:buFont typeface="Arial"/>
              <a:buChar char="•"/>
            </a:pPr>
            <a:r>
              <a:rPr lang="en-GB" sz="3400" dirty="0" smtClean="0">
                <a:solidFill>
                  <a:schemeClr val="tx1">
                    <a:lumMod val="65000"/>
                    <a:lumOff val="35000"/>
                  </a:schemeClr>
                </a:solidFill>
              </a:rPr>
              <a:t>Example case study of implementation</a:t>
            </a:r>
          </a:p>
          <a:p>
            <a:pPr marL="285750" indent="-285750">
              <a:buFont typeface="Arial"/>
              <a:buChar char="•"/>
            </a:pPr>
            <a:endParaRPr lang="en-GB" dirty="0"/>
          </a:p>
        </p:txBody>
      </p:sp>
      <p:grpSp>
        <p:nvGrpSpPr>
          <p:cNvPr id="10" name="Groeperen 9"/>
          <p:cNvGrpSpPr/>
          <p:nvPr/>
        </p:nvGrpSpPr>
        <p:grpSpPr>
          <a:xfrm>
            <a:off x="7656028" y="2074302"/>
            <a:ext cx="4225865" cy="3818193"/>
            <a:chOff x="7656028" y="2074302"/>
            <a:chExt cx="4225865" cy="3818193"/>
          </a:xfrm>
        </p:grpSpPr>
        <p:pic>
          <p:nvPicPr>
            <p:cNvPr id="6" name="Afbeelding 5" descr="Screenshot 2018-11-21 at 17.08.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643" y="2362917"/>
              <a:ext cx="3937250" cy="3529578"/>
            </a:xfrm>
            <a:prstGeom prst="rect">
              <a:avLst/>
            </a:prstGeom>
          </p:spPr>
        </p:pic>
        <p:sp>
          <p:nvSpPr>
            <p:cNvPr id="7" name="Alternatief proces 6"/>
            <p:cNvSpPr/>
            <p:nvPr/>
          </p:nvSpPr>
          <p:spPr>
            <a:xfrm>
              <a:off x="9022634" y="2187730"/>
              <a:ext cx="2835262" cy="869295"/>
            </a:xfrm>
            <a:prstGeom prst="flowChartAlternateProcess">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9" name="Alternatief proces 8"/>
            <p:cNvSpPr/>
            <p:nvPr/>
          </p:nvSpPr>
          <p:spPr>
            <a:xfrm>
              <a:off x="7656028" y="2074302"/>
              <a:ext cx="3099073" cy="362458"/>
            </a:xfrm>
            <a:prstGeom prst="flowChartAlternateProcess">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Tree>
    <p:extLst>
      <p:ext uri="{BB962C8B-B14F-4D97-AF65-F5344CB8AC3E}">
        <p14:creationId xmlns:p14="http://schemas.microsoft.com/office/powerpoint/2010/main" val="275011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Gender </a:t>
            </a:r>
            <a:r>
              <a:rPr lang="en-GB" dirty="0" smtClean="0"/>
              <a:t>Mainstreaming</a:t>
            </a:r>
            <a:r>
              <a:rPr lang="en-GB" dirty="0"/>
              <a:t> </a:t>
            </a:r>
            <a:r>
              <a:rPr lang="mr-IN" dirty="0" smtClean="0"/>
              <a:t>–</a:t>
            </a:r>
            <a:r>
              <a:rPr lang="en-GB" dirty="0" smtClean="0"/>
              <a:t> definitions </a:t>
            </a:r>
            <a:endParaRPr lang="en-GB" dirty="0"/>
          </a:p>
        </p:txBody>
      </p:sp>
      <p:sp>
        <p:nvSpPr>
          <p:cNvPr id="4" name="Tekstvak 3"/>
          <p:cNvSpPr txBox="1"/>
          <p:nvPr/>
        </p:nvSpPr>
        <p:spPr>
          <a:xfrm>
            <a:off x="626532" y="3793064"/>
            <a:ext cx="11273035" cy="2893100"/>
          </a:xfrm>
          <a:prstGeom prst="rect">
            <a:avLst/>
          </a:prstGeom>
          <a:noFill/>
        </p:spPr>
        <p:txBody>
          <a:bodyPr wrap="square" rtlCol="0">
            <a:spAutoFit/>
          </a:bodyPr>
          <a:lstStyle/>
          <a:p>
            <a:r>
              <a:rPr lang="en-GB" sz="2800" dirty="0" smtClean="0">
                <a:solidFill>
                  <a:srgbClr val="404040"/>
                </a:solidFill>
              </a:rPr>
              <a:t>Gender Mainstreaming is:</a:t>
            </a:r>
          </a:p>
          <a:p>
            <a:endParaRPr lang="en-GB" sz="1200" dirty="0" smtClean="0">
              <a:solidFill>
                <a:srgbClr val="7F7F7F"/>
              </a:solidFill>
            </a:endParaRPr>
          </a:p>
          <a:p>
            <a:r>
              <a:rPr lang="en-GB" sz="2800" dirty="0" smtClean="0">
                <a:solidFill>
                  <a:schemeClr val="tx1">
                    <a:lumMod val="75000"/>
                    <a:lumOff val="25000"/>
                  </a:schemeClr>
                </a:solidFill>
              </a:rPr>
              <a:t>“</a:t>
            </a:r>
            <a:r>
              <a:rPr lang="en-GB" sz="2800" dirty="0">
                <a:solidFill>
                  <a:schemeClr val="tx1">
                    <a:lumMod val="75000"/>
                    <a:lumOff val="25000"/>
                  </a:schemeClr>
                </a:solidFill>
              </a:rPr>
              <a:t>The </a:t>
            </a:r>
            <a:r>
              <a:rPr lang="en-GB" sz="2800" dirty="0">
                <a:solidFill>
                  <a:schemeClr val="accent1">
                    <a:lumMod val="50000"/>
                    <a:lumOff val="50000"/>
                  </a:schemeClr>
                </a:solidFill>
              </a:rPr>
              <a:t>(re)organization, improvement, development and evaluation </a:t>
            </a:r>
            <a:r>
              <a:rPr lang="en-GB" sz="2800" dirty="0">
                <a:solidFill>
                  <a:srgbClr val="7F7F7F"/>
                </a:solidFill>
              </a:rPr>
              <a:t>of </a:t>
            </a:r>
            <a:r>
              <a:rPr lang="en-GB" sz="2800" dirty="0">
                <a:solidFill>
                  <a:schemeClr val="accent1">
                    <a:lumMod val="50000"/>
                    <a:lumOff val="50000"/>
                  </a:schemeClr>
                </a:solidFill>
              </a:rPr>
              <a:t>policy processes</a:t>
            </a:r>
            <a:r>
              <a:rPr lang="en-GB" sz="2800" dirty="0">
                <a:solidFill>
                  <a:srgbClr val="404040"/>
                </a:solidFill>
              </a:rPr>
              <a:t>, so that a </a:t>
            </a:r>
            <a:r>
              <a:rPr lang="en-GB" sz="2800" dirty="0">
                <a:solidFill>
                  <a:schemeClr val="accent1">
                    <a:lumMod val="50000"/>
                    <a:lumOff val="50000"/>
                  </a:schemeClr>
                </a:solidFill>
              </a:rPr>
              <a:t>gender equality perspective </a:t>
            </a:r>
            <a:r>
              <a:rPr lang="en-GB" sz="2800" dirty="0">
                <a:solidFill>
                  <a:srgbClr val="404040"/>
                </a:solidFill>
              </a:rPr>
              <a:t>is incorporated in all policies, at all levels and at </a:t>
            </a:r>
            <a:r>
              <a:rPr lang="en-GB" sz="2800" dirty="0">
                <a:solidFill>
                  <a:schemeClr val="accent1">
                    <a:lumMod val="50000"/>
                    <a:lumOff val="50000"/>
                  </a:schemeClr>
                </a:solidFill>
              </a:rPr>
              <a:t>all stages by the actors normally involved</a:t>
            </a:r>
            <a:r>
              <a:rPr lang="en-GB" sz="2800" dirty="0">
                <a:solidFill>
                  <a:srgbClr val="404040"/>
                </a:solidFill>
              </a:rPr>
              <a:t> in policy making” Council of Europe (1998) 'Gender Mainstreaming: Conceptual Framework, Methodology and Presentation of Good Practices:</a:t>
            </a:r>
          </a:p>
        </p:txBody>
      </p:sp>
      <p:sp>
        <p:nvSpPr>
          <p:cNvPr id="5" name="Tekstvak 4"/>
          <p:cNvSpPr txBox="1"/>
          <p:nvPr/>
        </p:nvSpPr>
        <p:spPr>
          <a:xfrm>
            <a:off x="186267" y="1778007"/>
            <a:ext cx="11463866" cy="1692771"/>
          </a:xfrm>
          <a:prstGeom prst="rect">
            <a:avLst/>
          </a:prstGeom>
          <a:noFill/>
        </p:spPr>
        <p:txBody>
          <a:bodyPr wrap="square" rtlCol="0">
            <a:spAutoFit/>
          </a:bodyPr>
          <a:lstStyle/>
          <a:p>
            <a:pPr marL="457200" indent="-457200">
              <a:buFont typeface="Arial"/>
              <a:buChar char="•"/>
            </a:pPr>
            <a:r>
              <a:rPr lang="en-GB" sz="2800" dirty="0">
                <a:solidFill>
                  <a:schemeClr val="tx1">
                    <a:lumMod val="75000"/>
                    <a:lumOff val="25000"/>
                  </a:schemeClr>
                </a:solidFill>
              </a:rPr>
              <a:t>Developed in NGOs in 1970s and </a:t>
            </a:r>
            <a:r>
              <a:rPr lang="en-GB" sz="2800" dirty="0" smtClean="0">
                <a:solidFill>
                  <a:schemeClr val="tx1">
                    <a:lumMod val="75000"/>
                    <a:lumOff val="25000"/>
                  </a:schemeClr>
                </a:solidFill>
              </a:rPr>
              <a:t>1980s</a:t>
            </a:r>
          </a:p>
          <a:p>
            <a:pPr marL="457200" indent="-457200">
              <a:buFont typeface="Arial"/>
              <a:buChar char="•"/>
            </a:pPr>
            <a:endParaRPr lang="en-GB" sz="1000" dirty="0">
              <a:solidFill>
                <a:schemeClr val="tx1">
                  <a:lumMod val="75000"/>
                  <a:lumOff val="25000"/>
                </a:schemeClr>
              </a:solidFill>
            </a:endParaRPr>
          </a:p>
          <a:p>
            <a:pPr marL="457200" indent="-457200">
              <a:buFont typeface="Arial"/>
              <a:buChar char="•"/>
            </a:pPr>
            <a:r>
              <a:rPr lang="en-GB" sz="2800" dirty="0" smtClean="0">
                <a:solidFill>
                  <a:srgbClr val="404040"/>
                </a:solidFill>
              </a:rPr>
              <a:t>Internationally agreed best practice gender equality policy since the </a:t>
            </a:r>
            <a:r>
              <a:rPr lang="mr-IN" sz="2800" dirty="0" smtClean="0">
                <a:solidFill>
                  <a:srgbClr val="404040"/>
                </a:solidFill>
              </a:rPr>
              <a:t>’</a:t>
            </a:r>
            <a:r>
              <a:rPr lang="en-GB" sz="2800" dirty="0" smtClean="0">
                <a:solidFill>
                  <a:srgbClr val="404040"/>
                </a:solidFill>
              </a:rPr>
              <a:t>90’s</a:t>
            </a:r>
          </a:p>
          <a:p>
            <a:pPr marL="457200" indent="-457200">
              <a:buFont typeface="Arial"/>
              <a:buChar char="•"/>
            </a:pPr>
            <a:endParaRPr lang="en-GB" sz="1000" dirty="0" smtClean="0">
              <a:solidFill>
                <a:srgbClr val="404040"/>
              </a:solidFill>
            </a:endParaRPr>
          </a:p>
          <a:p>
            <a:pPr marL="457200" indent="-457200">
              <a:buFont typeface="Arial"/>
              <a:buChar char="•"/>
            </a:pPr>
            <a:r>
              <a:rPr lang="en-GB" sz="2800" dirty="0" smtClean="0">
                <a:solidFill>
                  <a:srgbClr val="404040"/>
                </a:solidFill>
              </a:rPr>
              <a:t>Adopted by over 140 states world wide, and the EU (including Directives).</a:t>
            </a:r>
            <a:endParaRPr lang="en-GB" sz="2800" dirty="0">
              <a:solidFill>
                <a:srgbClr val="404040"/>
              </a:solidFill>
            </a:endParaRPr>
          </a:p>
        </p:txBody>
      </p:sp>
    </p:spTree>
    <p:extLst>
      <p:ext uri="{BB962C8B-B14F-4D97-AF65-F5344CB8AC3E}">
        <p14:creationId xmlns:p14="http://schemas.microsoft.com/office/powerpoint/2010/main" val="9478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Gender </a:t>
            </a:r>
            <a:r>
              <a:rPr lang="en-GB" dirty="0" smtClean="0"/>
              <a:t>Mainstreaming </a:t>
            </a:r>
            <a:r>
              <a:rPr lang="mr-IN" dirty="0" smtClean="0"/>
              <a:t>–</a:t>
            </a:r>
            <a:r>
              <a:rPr lang="en-GB" dirty="0" smtClean="0"/>
              <a:t> definitions (</a:t>
            </a:r>
            <a:r>
              <a:rPr lang="en-GB" dirty="0" err="1" smtClean="0"/>
              <a:t>cont</a:t>
            </a:r>
            <a:r>
              <a:rPr lang="en-GB" dirty="0" smtClean="0"/>
              <a:t>)</a:t>
            </a:r>
            <a:r>
              <a:rPr lang="en-GB" dirty="0"/>
              <a:t/>
            </a:r>
            <a:br>
              <a:rPr lang="en-GB" dirty="0"/>
            </a:br>
            <a:endParaRPr lang="en-GB" dirty="0"/>
          </a:p>
        </p:txBody>
      </p:sp>
      <p:sp>
        <p:nvSpPr>
          <p:cNvPr id="3" name="Content Placeholder 2"/>
          <p:cNvSpPr>
            <a:spLocks noGrp="1"/>
          </p:cNvSpPr>
          <p:nvPr>
            <p:ph idx="1"/>
          </p:nvPr>
        </p:nvSpPr>
        <p:spPr>
          <a:xfrm>
            <a:off x="242814" y="5508809"/>
            <a:ext cx="11739244" cy="1531261"/>
          </a:xfrm>
        </p:spPr>
        <p:txBody>
          <a:bodyPr>
            <a:normAutofit/>
          </a:bodyPr>
          <a:lstStyle/>
          <a:p>
            <a:r>
              <a:rPr lang="en-GB" sz="2800" dirty="0" smtClean="0">
                <a:solidFill>
                  <a:schemeClr val="tx1">
                    <a:lumMod val="65000"/>
                    <a:lumOff val="35000"/>
                  </a:schemeClr>
                </a:solidFill>
              </a:rPr>
              <a:t>United Nations Beijing Platform for Action in 1996 obliged all signatories to implement </a:t>
            </a:r>
          </a:p>
        </p:txBody>
      </p:sp>
      <p:sp>
        <p:nvSpPr>
          <p:cNvPr id="4" name="Tekstvak 3"/>
          <p:cNvSpPr txBox="1"/>
          <p:nvPr/>
        </p:nvSpPr>
        <p:spPr>
          <a:xfrm>
            <a:off x="485624" y="1981791"/>
            <a:ext cx="11706375" cy="3508653"/>
          </a:xfrm>
          <a:prstGeom prst="rect">
            <a:avLst/>
          </a:prstGeom>
          <a:noFill/>
        </p:spPr>
        <p:txBody>
          <a:bodyPr wrap="square" rtlCol="0">
            <a:spAutoFit/>
          </a:bodyPr>
          <a:lstStyle/>
          <a:p>
            <a:pPr>
              <a:buClr>
                <a:srgbClr val="C00000"/>
              </a:buClr>
            </a:pPr>
            <a:r>
              <a:rPr lang="en-GB" sz="2800" dirty="0">
                <a:solidFill>
                  <a:schemeClr val="tx1">
                    <a:lumMod val="65000"/>
                    <a:lumOff val="35000"/>
                  </a:schemeClr>
                </a:solidFill>
              </a:rPr>
              <a:t>“[Gender mainstreaming is] the </a:t>
            </a:r>
            <a:r>
              <a:rPr lang="en-GB" sz="2800" dirty="0">
                <a:solidFill>
                  <a:schemeClr val="accent1">
                    <a:lumMod val="50000"/>
                    <a:lumOff val="50000"/>
                  </a:schemeClr>
                </a:solidFill>
              </a:rPr>
              <a:t>systematic integration of the respective situations, priorities and needs of women and </a:t>
            </a:r>
            <a:r>
              <a:rPr lang="en-GB" sz="2800" dirty="0" smtClean="0">
                <a:solidFill>
                  <a:schemeClr val="accent1">
                    <a:lumMod val="50000"/>
                    <a:lumOff val="50000"/>
                  </a:schemeClr>
                </a:solidFill>
              </a:rPr>
              <a:t>men</a:t>
            </a:r>
            <a:r>
              <a:rPr lang="en-GB" sz="2800" dirty="0" smtClean="0">
                <a:solidFill>
                  <a:schemeClr val="accent2">
                    <a:lumMod val="60000"/>
                    <a:lumOff val="40000"/>
                  </a:schemeClr>
                </a:solidFill>
              </a:rPr>
              <a:t>, </a:t>
            </a:r>
            <a:r>
              <a:rPr lang="en-GB" sz="2800" dirty="0">
                <a:solidFill>
                  <a:srgbClr val="595959"/>
                </a:solidFill>
              </a:rPr>
              <a:t>in all policies and with a view to promoting equality between women and </a:t>
            </a:r>
            <a:r>
              <a:rPr lang="en-GB" sz="2800" dirty="0" smtClean="0">
                <a:solidFill>
                  <a:srgbClr val="595959"/>
                </a:solidFill>
              </a:rPr>
              <a:t>men, </a:t>
            </a:r>
            <a:r>
              <a:rPr lang="en-GB" sz="2800" dirty="0">
                <a:solidFill>
                  <a:srgbClr val="595959"/>
                </a:solidFill>
              </a:rPr>
              <a:t>and mobilizing all general policies and </a:t>
            </a:r>
            <a:r>
              <a:rPr lang="en-GB" sz="2800" dirty="0" smtClean="0">
                <a:solidFill>
                  <a:srgbClr val="595959"/>
                </a:solidFill>
              </a:rPr>
              <a:t>measures, </a:t>
            </a:r>
            <a:r>
              <a:rPr lang="en-GB" sz="2800" dirty="0">
                <a:solidFill>
                  <a:srgbClr val="595959"/>
                </a:solidFill>
              </a:rPr>
              <a:t>specifically for the purpose of achieving equality </a:t>
            </a:r>
            <a:r>
              <a:rPr lang="en-GB" sz="2800" dirty="0">
                <a:solidFill>
                  <a:srgbClr val="D45B9F"/>
                </a:solidFill>
              </a:rPr>
              <a:t>by actively and openly taking into account</a:t>
            </a:r>
            <a:r>
              <a:rPr lang="en-GB" sz="2800" dirty="0">
                <a:solidFill>
                  <a:srgbClr val="595959"/>
                </a:solidFill>
              </a:rPr>
              <a:t>, at the planning stage, their effects on the respective situation of women and men </a:t>
            </a:r>
            <a:r>
              <a:rPr lang="en-GB" sz="2800" dirty="0">
                <a:solidFill>
                  <a:schemeClr val="accent1">
                    <a:lumMod val="50000"/>
                    <a:lumOff val="50000"/>
                  </a:schemeClr>
                </a:solidFill>
              </a:rPr>
              <a:t>in implementation, monitoring and evaluation</a:t>
            </a:r>
            <a:r>
              <a:rPr lang="en-GB" sz="2800" dirty="0">
                <a:solidFill>
                  <a:srgbClr val="7F7F7F"/>
                </a:solidFill>
              </a:rPr>
              <a:t>” </a:t>
            </a:r>
            <a:r>
              <a:rPr lang="mr-IN" sz="2800" dirty="0">
                <a:solidFill>
                  <a:srgbClr val="7F7F7F"/>
                </a:solidFill>
              </a:rPr>
              <a:t>–</a:t>
            </a:r>
            <a:r>
              <a:rPr lang="en-GB" sz="2600" dirty="0">
                <a:solidFill>
                  <a:srgbClr val="7F7F7F"/>
                </a:solidFill>
              </a:rPr>
              <a:t> </a:t>
            </a:r>
            <a:r>
              <a:rPr lang="en-GB" sz="2600" dirty="0">
                <a:solidFill>
                  <a:schemeClr val="tx1">
                    <a:lumMod val="65000"/>
                    <a:lumOff val="35000"/>
                  </a:schemeClr>
                </a:solidFill>
              </a:rPr>
              <a:t>EU Commission Communication 1996 Incorporating Equal Opportunities for Women and Men Into All Community Policies and Activities</a:t>
            </a:r>
          </a:p>
        </p:txBody>
      </p:sp>
    </p:spTree>
    <p:extLst>
      <p:ext uri="{BB962C8B-B14F-4D97-AF65-F5344CB8AC3E}">
        <p14:creationId xmlns:p14="http://schemas.microsoft.com/office/powerpoint/2010/main" val="238805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sTructure</a:t>
            </a:r>
            <a:r>
              <a:rPr lang="en-GB" dirty="0" smtClean="0"/>
              <a:t> of today’s session</a:t>
            </a:r>
            <a:endParaRPr lang="en-GB" dirty="0"/>
          </a:p>
        </p:txBody>
      </p:sp>
      <p:sp>
        <p:nvSpPr>
          <p:cNvPr id="3" name="Content Placeholder 2"/>
          <p:cNvSpPr>
            <a:spLocks noGrp="1"/>
          </p:cNvSpPr>
          <p:nvPr>
            <p:ph idx="1"/>
          </p:nvPr>
        </p:nvSpPr>
        <p:spPr>
          <a:xfrm>
            <a:off x="581192" y="2027321"/>
            <a:ext cx="11029615" cy="4018547"/>
          </a:xfrm>
        </p:spPr>
        <p:txBody>
          <a:bodyPr>
            <a:normAutofit lnSpcReduction="10000"/>
          </a:bodyPr>
          <a:lstStyle/>
          <a:p>
            <a:r>
              <a:rPr lang="en-GB" dirty="0" smtClean="0"/>
              <a:t>Introductions</a:t>
            </a:r>
          </a:p>
          <a:p>
            <a:r>
              <a:rPr lang="en-GB" dirty="0" smtClean="0"/>
              <a:t>Focus on Scotland’s Economic Policy</a:t>
            </a:r>
          </a:p>
          <a:p>
            <a:r>
              <a:rPr lang="en-GB" dirty="0" smtClean="0"/>
              <a:t>Understanding gender </a:t>
            </a:r>
          </a:p>
          <a:p>
            <a:r>
              <a:rPr lang="en-GB" dirty="0" smtClean="0"/>
              <a:t>Gendered dimensions of policymaking</a:t>
            </a:r>
          </a:p>
          <a:p>
            <a:r>
              <a:rPr lang="en-GB" dirty="0" smtClean="0"/>
              <a:t>Gender and institutions</a:t>
            </a:r>
          </a:p>
          <a:p>
            <a:r>
              <a:rPr lang="en-GB" dirty="0" smtClean="0"/>
              <a:t>Gender Mainstreaming</a:t>
            </a:r>
          </a:p>
          <a:p>
            <a:r>
              <a:rPr lang="en-GB" dirty="0" smtClean="0"/>
              <a:t>Break</a:t>
            </a:r>
          </a:p>
          <a:p>
            <a:r>
              <a:rPr lang="en-GB" dirty="0" smtClean="0"/>
              <a:t>Gender, Data and Analysis</a:t>
            </a:r>
          </a:p>
          <a:p>
            <a:r>
              <a:rPr lang="en-GB" dirty="0" smtClean="0"/>
              <a:t>Group Exercise and Feedback</a:t>
            </a:r>
          </a:p>
          <a:p>
            <a:r>
              <a:rPr lang="en-GB" dirty="0" smtClean="0"/>
              <a:t>Session ends at 4pm</a:t>
            </a:r>
          </a:p>
          <a:p>
            <a:endParaRPr lang="en-GB" dirty="0"/>
          </a:p>
        </p:txBody>
      </p:sp>
    </p:spTree>
    <p:extLst>
      <p:ext uri="{BB962C8B-B14F-4D97-AF65-F5344CB8AC3E}">
        <p14:creationId xmlns:p14="http://schemas.microsoft.com/office/powerpoint/2010/main" val="1738683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Gender </a:t>
            </a:r>
            <a:r>
              <a:rPr lang="en-GB" dirty="0" smtClean="0"/>
              <a:t>Mainstreaming </a:t>
            </a:r>
            <a:r>
              <a:rPr lang="mr-IN" dirty="0" smtClean="0"/>
              <a:t>–</a:t>
            </a:r>
            <a:r>
              <a:rPr lang="en-GB" dirty="0" smtClean="0"/>
              <a:t> definitions (</a:t>
            </a:r>
            <a:r>
              <a:rPr lang="en-GB" dirty="0" err="1" smtClean="0"/>
              <a:t>cont</a:t>
            </a:r>
            <a:r>
              <a:rPr lang="en-GB" dirty="0" smtClean="0"/>
              <a:t>)</a:t>
            </a:r>
            <a:r>
              <a:rPr lang="en-GB" dirty="0"/>
              <a:t/>
            </a:r>
            <a:br>
              <a:rPr lang="en-GB" dirty="0"/>
            </a:br>
            <a:endParaRPr lang="en-GB" dirty="0"/>
          </a:p>
        </p:txBody>
      </p:sp>
      <p:sp>
        <p:nvSpPr>
          <p:cNvPr id="4" name="Tekstvak 3"/>
          <p:cNvSpPr txBox="1"/>
          <p:nvPr/>
        </p:nvSpPr>
        <p:spPr>
          <a:xfrm>
            <a:off x="485624" y="1981791"/>
            <a:ext cx="11706375" cy="3508653"/>
          </a:xfrm>
          <a:prstGeom prst="rect">
            <a:avLst/>
          </a:prstGeom>
          <a:noFill/>
        </p:spPr>
        <p:txBody>
          <a:bodyPr wrap="square" rtlCol="0">
            <a:spAutoFit/>
          </a:bodyPr>
          <a:lstStyle/>
          <a:p>
            <a:pPr>
              <a:buClr>
                <a:srgbClr val="C00000"/>
              </a:buClr>
            </a:pPr>
            <a:r>
              <a:rPr lang="en-GB" sz="2800" dirty="0">
                <a:solidFill>
                  <a:schemeClr val="tx1">
                    <a:lumMod val="65000"/>
                    <a:lumOff val="35000"/>
                  </a:schemeClr>
                </a:solidFill>
              </a:rPr>
              <a:t>“[Gender mainstreaming is] the systematic integration of the respective situations, priorities and needs of women and </a:t>
            </a:r>
            <a:r>
              <a:rPr lang="en-GB" sz="2800" dirty="0" smtClean="0">
                <a:solidFill>
                  <a:schemeClr val="tx1">
                    <a:lumMod val="65000"/>
                    <a:lumOff val="35000"/>
                  </a:schemeClr>
                </a:solidFill>
              </a:rPr>
              <a:t>men, </a:t>
            </a:r>
            <a:r>
              <a:rPr lang="en-GB" sz="2800" dirty="0">
                <a:solidFill>
                  <a:schemeClr val="tx1">
                    <a:lumMod val="65000"/>
                    <a:lumOff val="35000"/>
                  </a:schemeClr>
                </a:solidFill>
              </a:rPr>
              <a:t>in all policies and with a view to promoting equality between women and </a:t>
            </a:r>
            <a:r>
              <a:rPr lang="en-GB" sz="2800" dirty="0" smtClean="0">
                <a:solidFill>
                  <a:schemeClr val="tx1">
                    <a:lumMod val="65000"/>
                    <a:lumOff val="35000"/>
                  </a:schemeClr>
                </a:solidFill>
              </a:rPr>
              <a:t>men, </a:t>
            </a:r>
            <a:r>
              <a:rPr lang="en-GB" sz="2800" dirty="0">
                <a:solidFill>
                  <a:schemeClr val="tx1">
                    <a:lumMod val="65000"/>
                    <a:lumOff val="35000"/>
                  </a:schemeClr>
                </a:solidFill>
              </a:rPr>
              <a:t>and mobilizing </a:t>
            </a:r>
            <a:r>
              <a:rPr lang="en-GB" sz="2800" dirty="0">
                <a:solidFill>
                  <a:srgbClr val="595959"/>
                </a:solidFill>
              </a:rPr>
              <a:t>all general policies and </a:t>
            </a:r>
            <a:r>
              <a:rPr lang="en-GB" sz="2800" dirty="0" smtClean="0">
                <a:solidFill>
                  <a:srgbClr val="595959"/>
                </a:solidFill>
              </a:rPr>
              <a:t>measures</a:t>
            </a:r>
            <a:r>
              <a:rPr lang="en-GB" sz="2800" dirty="0" smtClean="0">
                <a:solidFill>
                  <a:srgbClr val="3366FF"/>
                </a:solidFill>
              </a:rPr>
              <a:t>, </a:t>
            </a:r>
            <a:r>
              <a:rPr lang="en-GB" sz="2800" dirty="0">
                <a:solidFill>
                  <a:srgbClr val="3366FF"/>
                </a:solidFill>
              </a:rPr>
              <a:t>specifically for the purpose of achieving equality </a:t>
            </a:r>
            <a:r>
              <a:rPr lang="en-GB" sz="2800" dirty="0">
                <a:solidFill>
                  <a:schemeClr val="tx1">
                    <a:lumMod val="65000"/>
                    <a:lumOff val="35000"/>
                  </a:schemeClr>
                </a:solidFill>
              </a:rPr>
              <a:t>by actively and openly taking into account, at the planning stage, their effects on the respective situation of women and men in implementation, monitoring and evaluation” </a:t>
            </a:r>
            <a:r>
              <a:rPr lang="mr-IN" sz="2800" dirty="0">
                <a:solidFill>
                  <a:schemeClr val="tx1">
                    <a:lumMod val="65000"/>
                    <a:lumOff val="35000"/>
                  </a:schemeClr>
                </a:solidFill>
              </a:rPr>
              <a:t>–</a:t>
            </a:r>
            <a:r>
              <a:rPr lang="en-GB" sz="2600" dirty="0">
                <a:solidFill>
                  <a:schemeClr val="tx1">
                    <a:lumMod val="65000"/>
                    <a:lumOff val="35000"/>
                  </a:schemeClr>
                </a:solidFill>
              </a:rPr>
              <a:t> EU Commission Communication 1996 Incorporating Equal Opportunities for Women and Men Into All Community Policies and Activities</a:t>
            </a:r>
          </a:p>
        </p:txBody>
      </p:sp>
      <p:sp>
        <p:nvSpPr>
          <p:cNvPr id="6" name="Content Placeholder 2"/>
          <p:cNvSpPr>
            <a:spLocks noGrp="1"/>
          </p:cNvSpPr>
          <p:nvPr>
            <p:ph idx="1"/>
          </p:nvPr>
        </p:nvSpPr>
        <p:spPr>
          <a:xfrm>
            <a:off x="242814" y="5508809"/>
            <a:ext cx="11739244" cy="1531261"/>
          </a:xfrm>
        </p:spPr>
        <p:txBody>
          <a:bodyPr>
            <a:normAutofit/>
          </a:bodyPr>
          <a:lstStyle/>
          <a:p>
            <a:r>
              <a:rPr lang="en-GB" sz="2800" dirty="0" smtClean="0">
                <a:solidFill>
                  <a:schemeClr val="tx1">
                    <a:lumMod val="65000"/>
                    <a:lumOff val="35000"/>
                  </a:schemeClr>
                </a:solidFill>
              </a:rPr>
              <a:t>United Nations Beijing Platform for Action in 1996 obliged all signatories to implement </a:t>
            </a:r>
          </a:p>
        </p:txBody>
      </p:sp>
    </p:spTree>
    <p:extLst>
      <p:ext uri="{BB962C8B-B14F-4D97-AF65-F5344CB8AC3E}">
        <p14:creationId xmlns:p14="http://schemas.microsoft.com/office/powerpoint/2010/main" val="2311400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Whats</a:t>
            </a:r>
            <a:r>
              <a:rPr lang="en-GB" dirty="0" smtClean="0"/>
              <a:t> special about gender mainstreaming?</a:t>
            </a:r>
            <a:endParaRPr lang="en-GB" dirty="0"/>
          </a:p>
        </p:txBody>
      </p:sp>
      <p:sp>
        <p:nvSpPr>
          <p:cNvPr id="4" name="Tekstvak 3"/>
          <p:cNvSpPr txBox="1"/>
          <p:nvPr/>
        </p:nvSpPr>
        <p:spPr>
          <a:xfrm>
            <a:off x="163856" y="2048692"/>
            <a:ext cx="11531451" cy="4708981"/>
          </a:xfrm>
          <a:prstGeom prst="rect">
            <a:avLst/>
          </a:prstGeom>
          <a:noFill/>
        </p:spPr>
        <p:txBody>
          <a:bodyPr wrap="square" rtlCol="0">
            <a:spAutoFit/>
          </a:bodyPr>
          <a:lstStyle/>
          <a:p>
            <a:pPr marL="285750" indent="-285750">
              <a:buFont typeface="Arial"/>
              <a:buChar char="•"/>
            </a:pPr>
            <a:r>
              <a:rPr lang="en-GB" sz="2800" dirty="0" smtClean="0">
                <a:solidFill>
                  <a:schemeClr val="tx1">
                    <a:lumMod val="65000"/>
                    <a:lumOff val="35000"/>
                  </a:schemeClr>
                </a:solidFill>
              </a:rPr>
              <a:t>The target groups of Gender mainstreaming are policy makers and the state!</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Differs from other gender equality policy approaches e.g. anti-discrimination or positive action/equal opportunities </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Tinkering (anti-discrimination); tailoring (equal opportunities), </a:t>
            </a:r>
            <a:r>
              <a:rPr lang="en-GB" sz="2800" i="1" dirty="0" smtClean="0">
                <a:solidFill>
                  <a:schemeClr val="tx1">
                    <a:lumMod val="65000"/>
                    <a:lumOff val="35000"/>
                  </a:schemeClr>
                </a:solidFill>
              </a:rPr>
              <a:t>transforming </a:t>
            </a:r>
            <a:r>
              <a:rPr lang="en-GB" sz="2800" dirty="0" smtClean="0">
                <a:solidFill>
                  <a:schemeClr val="tx1">
                    <a:lumMod val="65000"/>
                    <a:lumOff val="35000"/>
                  </a:schemeClr>
                </a:solidFill>
              </a:rPr>
              <a:t>(gender mainstreaming)</a:t>
            </a:r>
            <a:r>
              <a:rPr lang="en-GB" sz="1600" dirty="0" smtClean="0">
                <a:solidFill>
                  <a:schemeClr val="tx1">
                    <a:lumMod val="65000"/>
                    <a:lumOff val="35000"/>
                  </a:schemeClr>
                </a:solidFill>
              </a:rPr>
              <a:t> (Rees 1998, 2005)</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Gender Mainstreaming is different because its based on a</a:t>
            </a:r>
            <a:r>
              <a:rPr lang="en-GB" sz="2800" dirty="0" smtClean="0">
                <a:solidFill>
                  <a:schemeClr val="accent1">
                    <a:lumMod val="75000"/>
                    <a:lumOff val="25000"/>
                  </a:schemeClr>
                </a:solidFill>
              </a:rPr>
              <a:t> </a:t>
            </a:r>
            <a:r>
              <a:rPr lang="en-GB" sz="2800" i="1" dirty="0" smtClean="0">
                <a:solidFill>
                  <a:schemeClr val="accent1">
                    <a:lumMod val="50000"/>
                    <a:lumOff val="50000"/>
                  </a:schemeClr>
                </a:solidFill>
              </a:rPr>
              <a:t>structural</a:t>
            </a:r>
            <a:r>
              <a:rPr lang="en-GB" sz="2800" dirty="0" smtClean="0">
                <a:solidFill>
                  <a:schemeClr val="accent1">
                    <a:lumMod val="75000"/>
                    <a:lumOff val="25000"/>
                  </a:schemeClr>
                </a:solidFill>
              </a:rPr>
              <a:t> </a:t>
            </a:r>
            <a:r>
              <a:rPr lang="en-GB" sz="2800" dirty="0" smtClean="0">
                <a:solidFill>
                  <a:schemeClr val="tx1">
                    <a:lumMod val="65000"/>
                    <a:lumOff val="35000"/>
                  </a:schemeClr>
                </a:solidFill>
              </a:rPr>
              <a:t>understanding of gender</a:t>
            </a:r>
          </a:p>
          <a:p>
            <a:pPr marL="285750" indent="-285750">
              <a:buFont typeface="Arial"/>
              <a:buChar char="•"/>
            </a:pPr>
            <a:endParaRPr lang="en-GB" sz="12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rPr>
              <a:t>Recognition of </a:t>
            </a:r>
            <a:r>
              <a:rPr lang="en-GB" sz="2800" dirty="0" smtClean="0">
                <a:solidFill>
                  <a:schemeClr val="accent1">
                    <a:lumMod val="50000"/>
                    <a:lumOff val="50000"/>
                  </a:schemeClr>
                </a:solidFill>
              </a:rPr>
              <a:t>the state’s power </a:t>
            </a:r>
            <a:r>
              <a:rPr lang="en-GB" sz="2800" dirty="0" smtClean="0">
                <a:solidFill>
                  <a:schemeClr val="tx1">
                    <a:lumMod val="65000"/>
                    <a:lumOff val="35000"/>
                  </a:schemeClr>
                </a:solidFill>
              </a:rPr>
              <a:t>to maintain inequalities or promote equality</a:t>
            </a:r>
            <a:endParaRPr lang="en-GB" sz="2800" dirty="0">
              <a:solidFill>
                <a:schemeClr val="tx1">
                  <a:lumMod val="65000"/>
                  <a:lumOff val="35000"/>
                </a:schemeClr>
              </a:solidFill>
            </a:endParaRPr>
          </a:p>
        </p:txBody>
      </p:sp>
    </p:spTree>
    <p:extLst>
      <p:ext uri="{BB962C8B-B14F-4D97-AF65-F5344CB8AC3E}">
        <p14:creationId xmlns:p14="http://schemas.microsoft.com/office/powerpoint/2010/main" val="3305133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Bias is Not always Explicit or conscious!</a:t>
            </a:r>
            <a:endParaRPr lang="en-GB" dirty="0"/>
          </a:p>
        </p:txBody>
      </p:sp>
      <p:grpSp>
        <p:nvGrpSpPr>
          <p:cNvPr id="9" name="Groeperen 8"/>
          <p:cNvGrpSpPr/>
          <p:nvPr/>
        </p:nvGrpSpPr>
        <p:grpSpPr>
          <a:xfrm>
            <a:off x="487730" y="2036724"/>
            <a:ext cx="10578520" cy="2516597"/>
            <a:chOff x="487730" y="2036724"/>
            <a:chExt cx="10578520" cy="2516597"/>
          </a:xfrm>
        </p:grpSpPr>
        <p:sp>
          <p:nvSpPr>
            <p:cNvPr id="4" name="Rechthoek 3"/>
            <p:cNvSpPr/>
            <p:nvPr/>
          </p:nvSpPr>
          <p:spPr>
            <a:xfrm>
              <a:off x="487730" y="2188832"/>
              <a:ext cx="7623201" cy="1384995"/>
            </a:xfrm>
            <a:prstGeom prst="rect">
              <a:avLst/>
            </a:prstGeom>
          </p:spPr>
          <p:txBody>
            <a:bodyPr wrap="square">
              <a:spAutoFit/>
            </a:bodyPr>
            <a:lstStyle/>
            <a:p>
              <a:r>
                <a:rPr lang="en-GB" dirty="0" smtClean="0"/>
                <a:t>“</a:t>
              </a:r>
              <a:r>
                <a:rPr lang="en-GB" sz="2800" dirty="0" smtClean="0"/>
                <a:t>a </a:t>
              </a:r>
              <a:r>
                <a:rPr lang="en-GB" sz="2800" dirty="0"/>
                <a:t>lot of schools were </a:t>
              </a:r>
              <a:r>
                <a:rPr lang="en-GB" sz="2800" dirty="0" smtClean="0"/>
                <a:t> </a:t>
              </a:r>
              <a:r>
                <a:rPr lang="mr-IN" sz="2800" dirty="0" smtClean="0"/>
                <a:t>…</a:t>
              </a:r>
              <a:r>
                <a:rPr lang="en-GB" sz="2800" dirty="0" smtClean="0"/>
                <a:t> doing </a:t>
              </a:r>
              <a:r>
                <a:rPr lang="en-GB" sz="2800" dirty="0"/>
                <a:t>things like Indian dance or whatever, that you and I probably wouldn't think of as </a:t>
              </a:r>
              <a:r>
                <a:rPr lang="en-GB" sz="2800" dirty="0" smtClean="0"/>
                <a:t>sport” </a:t>
              </a:r>
              <a:r>
                <a:rPr lang="mr-IN" sz="2800" dirty="0" smtClean="0"/>
                <a:t>–</a:t>
              </a:r>
              <a:r>
                <a:rPr lang="en-GB" sz="2800" dirty="0" smtClean="0"/>
                <a:t> Aug 2012</a:t>
              </a:r>
              <a:endParaRPr lang="en-GB" sz="2800" dirty="0"/>
            </a:p>
          </p:txBody>
        </p:sp>
        <p:pic>
          <p:nvPicPr>
            <p:cNvPr id="6" name="Afbeelding 5" descr="Screenshot 2018-11-21 at 15.45.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128" y="2036724"/>
              <a:ext cx="2607122" cy="2516597"/>
            </a:xfrm>
            <a:prstGeom prst="rect">
              <a:avLst/>
            </a:prstGeom>
          </p:spPr>
        </p:pic>
      </p:grpSp>
      <p:pic>
        <p:nvPicPr>
          <p:cNvPr id="7" name="Afbeelding 6" descr="Screenshot 2018-11-21 at 15.47.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466" y="3687648"/>
            <a:ext cx="5847994" cy="2658179"/>
          </a:xfrm>
          <a:prstGeom prst="rect">
            <a:avLst/>
          </a:prstGeom>
        </p:spPr>
      </p:pic>
    </p:spTree>
    <p:extLst>
      <p:ext uri="{BB962C8B-B14F-4D97-AF65-F5344CB8AC3E}">
        <p14:creationId xmlns:p14="http://schemas.microsoft.com/office/powerpoint/2010/main" val="288023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1764" y="617999"/>
            <a:ext cx="10972800" cy="1143000"/>
          </a:xfrm>
        </p:spPr>
        <p:txBody>
          <a:bodyPr>
            <a:normAutofit/>
          </a:bodyPr>
          <a:lstStyle/>
          <a:p>
            <a:pPr algn="l"/>
            <a:r>
              <a:rPr lang="en-GB" dirty="0" smtClean="0">
                <a:latin typeface="Gill Sans MT" pitchFamily="34" charset="0"/>
              </a:rPr>
              <a:t>Gender Mainstreaming - Methods and tools For </a:t>
            </a:r>
            <a:r>
              <a:rPr lang="en-GB" dirty="0" err="1" smtClean="0">
                <a:latin typeface="Gill Sans MT" pitchFamily="34" charset="0"/>
              </a:rPr>
              <a:t>implementaTion</a:t>
            </a:r>
            <a:endParaRPr lang="en-GB" dirty="0">
              <a:latin typeface="Gill Sans MT" pitchFamily="34" charset="0"/>
            </a:endParaRPr>
          </a:p>
        </p:txBody>
      </p:sp>
      <p:sp>
        <p:nvSpPr>
          <p:cNvPr id="3" name="Segnaposto contenuto 2"/>
          <p:cNvSpPr>
            <a:spLocks noGrp="1"/>
          </p:cNvSpPr>
          <p:nvPr>
            <p:ph idx="1"/>
          </p:nvPr>
        </p:nvSpPr>
        <p:spPr>
          <a:xfrm>
            <a:off x="0" y="2295091"/>
            <a:ext cx="12023022" cy="4343803"/>
          </a:xfrm>
        </p:spPr>
        <p:txBody>
          <a:bodyPr>
            <a:normAutofit/>
          </a:bodyPr>
          <a:lstStyle/>
          <a:p>
            <a:pPr marL="0" lvl="0" indent="0">
              <a:buNone/>
            </a:pPr>
            <a:r>
              <a:rPr lang="en-GB" sz="2400" b="1" dirty="0" smtClean="0">
                <a:solidFill>
                  <a:schemeClr val="tx1">
                    <a:lumMod val="65000"/>
                    <a:lumOff val="35000"/>
                  </a:schemeClr>
                </a:solidFill>
              </a:rPr>
              <a:t>Tools:</a:t>
            </a:r>
          </a:p>
          <a:p>
            <a:pPr lvl="0"/>
            <a:r>
              <a:rPr lang="en-GB" sz="2400" b="1" dirty="0" smtClean="0">
                <a:solidFill>
                  <a:schemeClr val="tx1">
                    <a:lumMod val="65000"/>
                    <a:lumOff val="35000"/>
                  </a:schemeClr>
                </a:solidFill>
              </a:rPr>
              <a:t>Formal and political commitments</a:t>
            </a:r>
            <a:r>
              <a:rPr lang="en-GB" sz="2400" dirty="0" smtClean="0">
                <a:solidFill>
                  <a:schemeClr val="tx1">
                    <a:lumMod val="65000"/>
                    <a:lumOff val="35000"/>
                  </a:schemeClr>
                </a:solidFill>
              </a:rPr>
              <a:t>: </a:t>
            </a:r>
            <a:r>
              <a:rPr lang="en-GB" sz="2400" dirty="0">
                <a:solidFill>
                  <a:schemeClr val="tx1">
                    <a:lumMod val="65000"/>
                    <a:lumOff val="35000"/>
                  </a:schemeClr>
                </a:solidFill>
              </a:rPr>
              <a:t>Government programmes; legal obligations; administrative requirements; and funding requirements at national, regional and local levels of governance.</a:t>
            </a:r>
          </a:p>
          <a:p>
            <a:pPr lvl="0"/>
            <a:r>
              <a:rPr lang="en-GB" sz="2400" b="1" dirty="0" smtClean="0">
                <a:solidFill>
                  <a:schemeClr val="tx1">
                    <a:lumMod val="65000"/>
                    <a:lumOff val="35000"/>
                  </a:schemeClr>
                </a:solidFill>
              </a:rPr>
              <a:t>Institutional structures</a:t>
            </a:r>
            <a:r>
              <a:rPr lang="en-GB" sz="2400" dirty="0" smtClean="0">
                <a:solidFill>
                  <a:schemeClr val="tx1">
                    <a:lumMod val="65000"/>
                    <a:lumOff val="35000"/>
                  </a:schemeClr>
                </a:solidFill>
              </a:rPr>
              <a:t>: </a:t>
            </a:r>
            <a:r>
              <a:rPr lang="en-GB" sz="2400" dirty="0">
                <a:solidFill>
                  <a:schemeClr val="tx1">
                    <a:lumMod val="65000"/>
                    <a:lumOff val="35000"/>
                  </a:schemeClr>
                </a:solidFill>
              </a:rPr>
              <a:t>contact persons or focal points in Ministries; inter-ministerial coordination structures; regional and local institutional structures; consultation processes with the governmental equality body and the independent equality body; and participation processes for civil society organisations.</a:t>
            </a:r>
          </a:p>
          <a:p>
            <a:pPr lvl="0"/>
            <a:r>
              <a:rPr lang="en-GB" sz="2400" b="1" dirty="0">
                <a:solidFill>
                  <a:schemeClr val="tx1">
                    <a:lumMod val="65000"/>
                    <a:lumOff val="35000"/>
                  </a:schemeClr>
                </a:solidFill>
              </a:rPr>
              <a:t>Dedicated </a:t>
            </a:r>
            <a:r>
              <a:rPr lang="en-GB" sz="2400" b="1" dirty="0" smtClean="0">
                <a:solidFill>
                  <a:schemeClr val="tx1">
                    <a:lumMod val="65000"/>
                    <a:lumOff val="35000"/>
                  </a:schemeClr>
                </a:solidFill>
              </a:rPr>
              <a:t>tools e.g.</a:t>
            </a:r>
            <a:r>
              <a:rPr lang="en-GB" sz="2400" dirty="0">
                <a:solidFill>
                  <a:schemeClr val="tx1">
                    <a:lumMod val="65000"/>
                    <a:lumOff val="35000"/>
                  </a:schemeClr>
                </a:solidFill>
              </a:rPr>
              <a:t> </a:t>
            </a:r>
            <a:r>
              <a:rPr lang="en-GB" sz="2400" dirty="0" smtClean="0">
                <a:solidFill>
                  <a:schemeClr val="tx1">
                    <a:lumMod val="65000"/>
                    <a:lumOff val="35000"/>
                  </a:schemeClr>
                </a:solidFill>
              </a:rPr>
              <a:t>gender </a:t>
            </a:r>
            <a:r>
              <a:rPr lang="en-GB" sz="2400" dirty="0">
                <a:solidFill>
                  <a:schemeClr val="tx1">
                    <a:lumMod val="65000"/>
                    <a:lumOff val="35000"/>
                  </a:schemeClr>
                </a:solidFill>
              </a:rPr>
              <a:t>impact assessment; gender budgeting; gender training; gender equality plans; and </a:t>
            </a:r>
            <a:r>
              <a:rPr lang="en-GB" sz="2400" dirty="0" smtClean="0">
                <a:solidFill>
                  <a:schemeClr val="tx1">
                    <a:lumMod val="65000"/>
                    <a:lumOff val="35000"/>
                  </a:schemeClr>
                </a:solidFill>
              </a:rPr>
              <a:t>gender sensitive monitoring </a:t>
            </a:r>
            <a:r>
              <a:rPr lang="en-GB" sz="2400" dirty="0">
                <a:solidFill>
                  <a:schemeClr val="tx1">
                    <a:lumMod val="65000"/>
                    <a:lumOff val="35000"/>
                  </a:schemeClr>
                </a:solidFill>
              </a:rPr>
              <a:t>and </a:t>
            </a:r>
            <a:r>
              <a:rPr lang="en-GB" sz="2400" dirty="0" smtClean="0">
                <a:solidFill>
                  <a:schemeClr val="tx1">
                    <a:lumMod val="65000"/>
                    <a:lumOff val="35000"/>
                  </a:schemeClr>
                </a:solidFill>
              </a:rPr>
              <a:t>evaluation.</a:t>
            </a:r>
            <a:r>
              <a:rPr lang="en-US" sz="2400" dirty="0"/>
              <a:t>  </a:t>
            </a:r>
            <a:endParaRPr lang="en-GB" sz="2400" dirty="0"/>
          </a:p>
        </p:txBody>
      </p:sp>
      <p:sp>
        <p:nvSpPr>
          <p:cNvPr id="6" name="Tekstvak 5"/>
          <p:cNvSpPr txBox="1"/>
          <p:nvPr/>
        </p:nvSpPr>
        <p:spPr>
          <a:xfrm>
            <a:off x="-8102" y="1916085"/>
            <a:ext cx="12285234" cy="492443"/>
          </a:xfrm>
          <a:prstGeom prst="rect">
            <a:avLst/>
          </a:prstGeom>
          <a:noFill/>
        </p:spPr>
        <p:txBody>
          <a:bodyPr wrap="square" rtlCol="0">
            <a:spAutoFit/>
          </a:bodyPr>
          <a:lstStyle/>
          <a:p>
            <a:r>
              <a:rPr lang="en-GB" sz="2600" dirty="0" smtClean="0">
                <a:solidFill>
                  <a:schemeClr val="tx1">
                    <a:lumMod val="65000"/>
                    <a:lumOff val="35000"/>
                  </a:schemeClr>
                </a:solidFill>
              </a:rPr>
              <a:t>Gender Mainstreaming encompasses </a:t>
            </a:r>
            <a:r>
              <a:rPr lang="en-GB" sz="2600" b="1" dirty="0">
                <a:solidFill>
                  <a:schemeClr val="tx1">
                    <a:lumMod val="65000"/>
                    <a:lumOff val="35000"/>
                  </a:schemeClr>
                </a:solidFill>
              </a:rPr>
              <a:t>all </a:t>
            </a:r>
            <a:r>
              <a:rPr lang="en-GB" sz="2600" dirty="0">
                <a:solidFill>
                  <a:schemeClr val="tx1">
                    <a:lumMod val="65000"/>
                    <a:lumOff val="35000"/>
                  </a:schemeClr>
                </a:solidFill>
              </a:rPr>
              <a:t>levels of the policy </a:t>
            </a:r>
            <a:r>
              <a:rPr lang="en-GB" sz="2600" dirty="0" smtClean="0">
                <a:solidFill>
                  <a:schemeClr val="tx1">
                    <a:lumMod val="65000"/>
                    <a:lumOff val="35000"/>
                  </a:schemeClr>
                </a:solidFill>
              </a:rPr>
              <a:t>process - </a:t>
            </a:r>
            <a:r>
              <a:rPr lang="en-GB" sz="2600" dirty="0" smtClean="0">
                <a:solidFill>
                  <a:schemeClr val="accent1">
                    <a:lumMod val="75000"/>
                    <a:lumOff val="25000"/>
                  </a:schemeClr>
                </a:solidFill>
              </a:rPr>
              <a:t>horizontal &amp; vertical</a:t>
            </a:r>
            <a:endParaRPr lang="en-GB" sz="2600" dirty="0">
              <a:solidFill>
                <a:schemeClr val="accent1">
                  <a:lumMod val="75000"/>
                  <a:lumOff val="25000"/>
                </a:schemeClr>
              </a:solidFill>
            </a:endParaRPr>
          </a:p>
        </p:txBody>
      </p:sp>
    </p:spTree>
    <p:extLst>
      <p:ext uri="{BB962C8B-B14F-4D97-AF65-F5344CB8AC3E}">
        <p14:creationId xmlns:p14="http://schemas.microsoft.com/office/powerpoint/2010/main" val="7502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Formal Commitments to Gender Equality and Mainstreaming</a:t>
            </a:r>
            <a:endParaRPr lang="en-GB" dirty="0"/>
          </a:p>
        </p:txBody>
      </p:sp>
      <p:sp>
        <p:nvSpPr>
          <p:cNvPr id="3" name="Tijdelijke aanduiding voor inhoud 2"/>
          <p:cNvSpPr>
            <a:spLocks noGrp="1"/>
          </p:cNvSpPr>
          <p:nvPr>
            <p:ph idx="1"/>
          </p:nvPr>
        </p:nvSpPr>
        <p:spPr>
          <a:xfrm>
            <a:off x="160248" y="1651822"/>
            <a:ext cx="9212009" cy="2445012"/>
          </a:xfrm>
        </p:spPr>
        <p:txBody>
          <a:bodyPr>
            <a:normAutofit/>
          </a:bodyPr>
          <a:lstStyle/>
          <a:p>
            <a:r>
              <a:rPr lang="en-GB" sz="2800" dirty="0" smtClean="0">
                <a:solidFill>
                  <a:schemeClr val="tx1">
                    <a:lumMod val="65000"/>
                    <a:lumOff val="35000"/>
                  </a:schemeClr>
                </a:solidFill>
              </a:rPr>
              <a:t>Equalities Act 2010 (Public sector equality duty</a:t>
            </a:r>
            <a:r>
              <a:rPr lang="en-GB" sz="2800" dirty="0" smtClean="0"/>
              <a:t>)</a:t>
            </a:r>
          </a:p>
          <a:p>
            <a:r>
              <a:rPr lang="en-GB" sz="2800" dirty="0" smtClean="0">
                <a:solidFill>
                  <a:schemeClr val="tx1">
                    <a:lumMod val="65000"/>
                    <a:lumOff val="35000"/>
                  </a:schemeClr>
                </a:solidFill>
              </a:rPr>
              <a:t>Scottish Minister’s proposals to enhance performance of the Public Sector Equality Duty 2013-2017</a:t>
            </a:r>
            <a:endParaRPr lang="en-GB" sz="2800" dirty="0">
              <a:solidFill>
                <a:schemeClr val="tx1">
                  <a:lumMod val="65000"/>
                  <a:lumOff val="35000"/>
                </a:schemeClr>
              </a:solidFill>
            </a:endParaRPr>
          </a:p>
        </p:txBody>
      </p:sp>
      <p:pic>
        <p:nvPicPr>
          <p:cNvPr id="4" name="Afbeelding 3" descr="Screenshot 2018-11-21 at 17.28.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512" y="2077993"/>
            <a:ext cx="2677218" cy="1978419"/>
          </a:xfrm>
          <a:prstGeom prst="rect">
            <a:avLst/>
          </a:prstGeom>
        </p:spPr>
      </p:pic>
      <p:sp>
        <p:nvSpPr>
          <p:cNvPr id="6" name="Tekstvak 5"/>
          <p:cNvSpPr txBox="1"/>
          <p:nvPr/>
        </p:nvSpPr>
        <p:spPr>
          <a:xfrm>
            <a:off x="143375" y="4099839"/>
            <a:ext cx="12350737" cy="2708434"/>
          </a:xfrm>
          <a:prstGeom prst="rect">
            <a:avLst/>
          </a:prstGeom>
          <a:noFill/>
        </p:spPr>
        <p:txBody>
          <a:bodyPr wrap="square" rtlCol="0">
            <a:spAutoFit/>
          </a:bodyPr>
          <a:lstStyle/>
          <a:p>
            <a:pPr marL="457200" indent="-457200">
              <a:buClr>
                <a:schemeClr val="accent1">
                  <a:lumMod val="75000"/>
                  <a:lumOff val="25000"/>
                </a:schemeClr>
              </a:buClr>
              <a:buSzPct val="120000"/>
              <a:buFont typeface="Wingdings" charset="2"/>
              <a:buChar char="§"/>
            </a:pPr>
            <a:r>
              <a:rPr lang="en-GB" sz="2800" dirty="0" smtClean="0">
                <a:solidFill>
                  <a:schemeClr val="tx1">
                    <a:lumMod val="65000"/>
                    <a:lumOff val="35000"/>
                  </a:schemeClr>
                </a:solidFill>
              </a:rPr>
              <a:t>The </a:t>
            </a:r>
            <a:r>
              <a:rPr lang="en-GB" sz="2800" dirty="0">
                <a:solidFill>
                  <a:schemeClr val="tx1">
                    <a:lumMod val="65000"/>
                    <a:lumOff val="35000"/>
                  </a:schemeClr>
                </a:solidFill>
              </a:rPr>
              <a:t>Equality Act 2010 (Specific Duties) (Scotland) </a:t>
            </a:r>
            <a:r>
              <a:rPr lang="en-GB" sz="2800" dirty="0" smtClean="0">
                <a:solidFill>
                  <a:schemeClr val="tx1">
                    <a:lumMod val="65000"/>
                    <a:lumOff val="35000"/>
                  </a:schemeClr>
                </a:solidFill>
              </a:rPr>
              <a:t>2012 </a:t>
            </a:r>
            <a:r>
              <a:rPr lang="mr-IN" sz="2800" dirty="0">
                <a:solidFill>
                  <a:schemeClr val="tx1">
                    <a:lumMod val="65000"/>
                    <a:lumOff val="35000"/>
                  </a:schemeClr>
                </a:solidFill>
              </a:rPr>
              <a:t>–</a:t>
            </a:r>
            <a:r>
              <a:rPr lang="en-GB" sz="2800" dirty="0">
                <a:solidFill>
                  <a:schemeClr val="tx1">
                    <a:lumMod val="65000"/>
                    <a:lumOff val="35000"/>
                  </a:schemeClr>
                </a:solidFill>
              </a:rPr>
              <a:t> </a:t>
            </a:r>
            <a:r>
              <a:rPr lang="en-GB" sz="2800" dirty="0" smtClean="0">
                <a:solidFill>
                  <a:schemeClr val="tx1">
                    <a:lumMod val="65000"/>
                    <a:lumOff val="35000"/>
                  </a:schemeClr>
                </a:solidFill>
              </a:rPr>
              <a:t>EIAs</a:t>
            </a:r>
          </a:p>
          <a:p>
            <a:pPr marL="457200" indent="-457200">
              <a:buClr>
                <a:schemeClr val="accent1">
                  <a:lumMod val="75000"/>
                  <a:lumOff val="25000"/>
                </a:schemeClr>
              </a:buClr>
              <a:buSzPct val="120000"/>
              <a:buFont typeface="Wingdings" charset="2"/>
              <a:buChar char="§"/>
            </a:pPr>
            <a:endParaRPr lang="en-GB" sz="1200" dirty="0" smtClean="0">
              <a:solidFill>
                <a:schemeClr val="tx1">
                  <a:lumMod val="65000"/>
                  <a:lumOff val="35000"/>
                </a:schemeClr>
              </a:solidFill>
            </a:endParaRPr>
          </a:p>
          <a:p>
            <a:pPr marL="457200" indent="-457200">
              <a:buClr>
                <a:schemeClr val="accent1">
                  <a:lumMod val="75000"/>
                  <a:lumOff val="25000"/>
                </a:schemeClr>
              </a:buClr>
              <a:buSzPct val="120000"/>
              <a:buFont typeface="Wingdings" charset="2"/>
              <a:buChar char="§"/>
            </a:pPr>
            <a:r>
              <a:rPr lang="en-GB" sz="2800" dirty="0" smtClean="0">
                <a:solidFill>
                  <a:schemeClr val="tx1">
                    <a:lumMod val="65000"/>
                    <a:lumOff val="35000"/>
                  </a:schemeClr>
                </a:solidFill>
              </a:rPr>
              <a:t>Equalities </a:t>
            </a:r>
            <a:r>
              <a:rPr lang="en-GB" sz="2800" dirty="0">
                <a:solidFill>
                  <a:schemeClr val="tx1">
                    <a:lumMod val="65000"/>
                    <a:lumOff val="35000"/>
                  </a:schemeClr>
                </a:solidFill>
              </a:rPr>
              <a:t>Budgets </a:t>
            </a:r>
            <a:r>
              <a:rPr lang="en-GB" sz="2800" dirty="0" smtClean="0">
                <a:solidFill>
                  <a:schemeClr val="tx1">
                    <a:lumMod val="65000"/>
                    <a:lumOff val="35000"/>
                  </a:schemeClr>
                </a:solidFill>
              </a:rPr>
              <a:t>Statements</a:t>
            </a:r>
          </a:p>
          <a:p>
            <a:pPr marL="457200" indent="-457200">
              <a:buClr>
                <a:schemeClr val="accent1">
                  <a:lumMod val="75000"/>
                  <a:lumOff val="25000"/>
                </a:schemeClr>
              </a:buClr>
              <a:buSzPct val="120000"/>
              <a:buFont typeface="Wingdings" charset="2"/>
              <a:buChar char="§"/>
            </a:pPr>
            <a:endParaRPr lang="en-GB" sz="1200" dirty="0" smtClean="0">
              <a:solidFill>
                <a:schemeClr val="tx1">
                  <a:lumMod val="65000"/>
                  <a:lumOff val="35000"/>
                </a:schemeClr>
              </a:solidFill>
            </a:endParaRPr>
          </a:p>
          <a:p>
            <a:pPr marL="457200" indent="-457200">
              <a:buClr>
                <a:schemeClr val="accent1">
                  <a:lumMod val="75000"/>
                  <a:lumOff val="25000"/>
                </a:schemeClr>
              </a:buClr>
              <a:buSzPct val="120000"/>
              <a:buFont typeface="Wingdings" charset="2"/>
              <a:buChar char="§"/>
            </a:pPr>
            <a:r>
              <a:rPr lang="en-GB" sz="2800" dirty="0" smtClean="0">
                <a:solidFill>
                  <a:schemeClr val="tx1">
                    <a:lumMod val="65000"/>
                    <a:lumOff val="35000"/>
                  </a:schemeClr>
                </a:solidFill>
              </a:rPr>
              <a:t>Equalities commitments in Fair Work; Child Poverty Development Plan</a:t>
            </a:r>
            <a:endParaRPr lang="en-GB" sz="2800" dirty="0">
              <a:solidFill>
                <a:schemeClr val="tx1">
                  <a:lumMod val="65000"/>
                  <a:lumOff val="35000"/>
                </a:schemeClr>
              </a:solidFill>
            </a:endParaRPr>
          </a:p>
          <a:p>
            <a:pPr>
              <a:buClr>
                <a:schemeClr val="accent1">
                  <a:lumMod val="75000"/>
                  <a:lumOff val="25000"/>
                </a:schemeClr>
              </a:buClr>
              <a:buSzPct val="120000"/>
            </a:pPr>
            <a:endParaRPr lang="en-GB" sz="1200" dirty="0" smtClean="0">
              <a:solidFill>
                <a:schemeClr val="tx1">
                  <a:lumMod val="65000"/>
                  <a:lumOff val="35000"/>
                </a:schemeClr>
              </a:solidFill>
            </a:endParaRPr>
          </a:p>
          <a:p>
            <a:pPr marL="457200" indent="-457200">
              <a:buClr>
                <a:schemeClr val="accent1">
                  <a:lumMod val="75000"/>
                  <a:lumOff val="25000"/>
                </a:schemeClr>
              </a:buClr>
              <a:buSzPct val="120000"/>
              <a:buFont typeface="Wingdings" charset="2"/>
              <a:buChar char="§"/>
            </a:pPr>
            <a:r>
              <a:rPr lang="en-GB" sz="2500" dirty="0" smtClean="0">
                <a:solidFill>
                  <a:schemeClr val="tx1">
                    <a:lumMod val="65000"/>
                    <a:lumOff val="35000"/>
                  </a:schemeClr>
                </a:solidFill>
              </a:rPr>
              <a:t>(EU </a:t>
            </a:r>
            <a:r>
              <a:rPr lang="en-GB" sz="2500" dirty="0">
                <a:solidFill>
                  <a:schemeClr val="tx1">
                    <a:lumMod val="65000"/>
                    <a:lumOff val="35000"/>
                  </a:schemeClr>
                </a:solidFill>
              </a:rPr>
              <a:t>Directives mandating creation of anti-discrimination bodies and collection of gender disaggregated statistic)</a:t>
            </a:r>
          </a:p>
        </p:txBody>
      </p:sp>
    </p:spTree>
    <p:extLst>
      <p:ext uri="{BB962C8B-B14F-4D97-AF65-F5344CB8AC3E}">
        <p14:creationId xmlns:p14="http://schemas.microsoft.com/office/powerpoint/2010/main" val="370473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Institutional Structures</a:t>
            </a:r>
            <a:endParaRPr lang="en-GB" dirty="0"/>
          </a:p>
        </p:txBody>
      </p:sp>
      <p:sp>
        <p:nvSpPr>
          <p:cNvPr id="4" name="Tekstvak 3"/>
          <p:cNvSpPr txBox="1"/>
          <p:nvPr/>
        </p:nvSpPr>
        <p:spPr>
          <a:xfrm>
            <a:off x="501106" y="1981187"/>
            <a:ext cx="10559255" cy="4893648"/>
          </a:xfrm>
          <a:prstGeom prst="rect">
            <a:avLst/>
          </a:prstGeom>
          <a:noFill/>
        </p:spPr>
        <p:txBody>
          <a:bodyPr wrap="square" rtlCol="0">
            <a:spAutoFit/>
          </a:bodyPr>
          <a:lstStyle/>
          <a:p>
            <a:pPr marL="285750" indent="-285750">
              <a:buFont typeface="Arial"/>
              <a:buChar char="•"/>
            </a:pPr>
            <a:r>
              <a:rPr lang="en-GB" sz="2800" dirty="0" smtClean="0">
                <a:solidFill>
                  <a:schemeClr val="tx1">
                    <a:lumMod val="65000"/>
                    <a:lumOff val="35000"/>
                  </a:schemeClr>
                </a:solidFill>
                <a:latin typeface="Arial"/>
                <a:cs typeface="Arial"/>
              </a:rPr>
              <a:t>Parliamentary Committee for Equalities and Human Rights</a:t>
            </a:r>
          </a:p>
          <a:p>
            <a:pPr marL="285750" indent="-285750">
              <a:buFont typeface="Arial"/>
              <a:buChar char="•"/>
            </a:pPr>
            <a:endParaRPr lang="en-GB" sz="600" dirty="0">
              <a:solidFill>
                <a:schemeClr val="tx1">
                  <a:lumMod val="65000"/>
                  <a:lumOff val="35000"/>
                </a:schemeClr>
              </a:solidFill>
              <a:latin typeface="Arial"/>
              <a:cs typeface="Arial"/>
            </a:endParaRPr>
          </a:p>
          <a:p>
            <a:pPr marL="285750" indent="-285750">
              <a:buFont typeface="Arial"/>
              <a:buChar char="•"/>
            </a:pPr>
            <a:r>
              <a:rPr lang="en-GB" sz="2800" dirty="0" smtClean="0">
                <a:solidFill>
                  <a:schemeClr val="tx1">
                    <a:lumMod val="65000"/>
                    <a:lumOff val="35000"/>
                  </a:schemeClr>
                </a:solidFill>
                <a:latin typeface="Arial"/>
                <a:cs typeface="Arial"/>
              </a:rPr>
              <a:t>First Minister’s National Advisory Council on Women and Girls</a:t>
            </a:r>
          </a:p>
          <a:p>
            <a:pPr marL="285750" indent="-285750">
              <a:buFont typeface="Arial"/>
              <a:buChar char="•"/>
            </a:pPr>
            <a:endParaRPr lang="en-GB" sz="600" dirty="0" smtClean="0">
              <a:solidFill>
                <a:schemeClr val="tx1">
                  <a:lumMod val="65000"/>
                  <a:lumOff val="35000"/>
                </a:schemeClr>
              </a:solidFill>
              <a:latin typeface="Arial"/>
              <a:cs typeface="Arial"/>
            </a:endParaRPr>
          </a:p>
          <a:p>
            <a:pPr marL="285750" indent="-285750">
              <a:buFont typeface="Arial"/>
              <a:buChar char="•"/>
            </a:pPr>
            <a:r>
              <a:rPr lang="en-GB" sz="2800" dirty="0" smtClean="0">
                <a:solidFill>
                  <a:schemeClr val="tx1">
                    <a:lumMod val="65000"/>
                    <a:lumOff val="35000"/>
                  </a:schemeClr>
                </a:solidFill>
                <a:latin typeface="Arial"/>
                <a:cs typeface="Arial"/>
              </a:rPr>
              <a:t>‘The Circle’ (see </a:t>
            </a:r>
            <a:r>
              <a:rPr lang="en-GB" sz="2800" dirty="0" smtClean="0">
                <a:solidFill>
                  <a:schemeClr val="tx1">
                    <a:lumMod val="65000"/>
                    <a:lumOff val="35000"/>
                  </a:schemeClr>
                </a:solidFill>
                <a:latin typeface="Arial"/>
                <a:cs typeface="Arial"/>
                <a:hlinkClick r:id="rId2"/>
              </a:rPr>
              <a:t>https</a:t>
            </a:r>
            <a:r>
              <a:rPr lang="en-GB" sz="2800" dirty="0">
                <a:solidFill>
                  <a:schemeClr val="tx1">
                    <a:lumMod val="65000"/>
                    <a:lumOff val="35000"/>
                  </a:schemeClr>
                </a:solidFill>
                <a:latin typeface="Arial"/>
                <a:cs typeface="Arial"/>
                <a:hlinkClick r:id="rId2"/>
              </a:rPr>
              <a:t>://tinyurl.com/</a:t>
            </a:r>
            <a:r>
              <a:rPr lang="en-GB" sz="2800" dirty="0" smtClean="0">
                <a:solidFill>
                  <a:schemeClr val="tx1">
                    <a:lumMod val="65000"/>
                    <a:lumOff val="35000"/>
                  </a:schemeClr>
                </a:solidFill>
                <a:latin typeface="Arial"/>
                <a:cs typeface="Arial"/>
                <a:hlinkClick r:id="rId2"/>
              </a:rPr>
              <a:t>yawuyx5d</a:t>
            </a:r>
            <a:r>
              <a:rPr lang="en-GB" sz="2800" dirty="0" smtClean="0">
                <a:solidFill>
                  <a:schemeClr val="tx1">
                    <a:lumMod val="65000"/>
                    <a:lumOff val="35000"/>
                  </a:schemeClr>
                </a:solidFill>
                <a:latin typeface="Arial"/>
                <a:cs typeface="Arial"/>
              </a:rPr>
              <a:t> for both)</a:t>
            </a:r>
          </a:p>
          <a:p>
            <a:pPr marL="285750" indent="-285750">
              <a:buFont typeface="Arial"/>
              <a:buChar char="•"/>
            </a:pPr>
            <a:endParaRPr lang="en-GB" sz="600" dirty="0">
              <a:solidFill>
                <a:schemeClr val="tx1">
                  <a:lumMod val="65000"/>
                  <a:lumOff val="35000"/>
                </a:schemeClr>
              </a:solidFill>
              <a:latin typeface="Arial"/>
              <a:cs typeface="Arial"/>
            </a:endParaRPr>
          </a:p>
          <a:p>
            <a:pPr marL="285750" indent="-285750">
              <a:buFont typeface="Arial"/>
              <a:buChar char="•"/>
            </a:pPr>
            <a:endParaRPr lang="en-GB" sz="600" dirty="0">
              <a:solidFill>
                <a:schemeClr val="tx1">
                  <a:lumMod val="65000"/>
                  <a:lumOff val="35000"/>
                </a:schemeClr>
              </a:solidFill>
              <a:latin typeface="Arial"/>
              <a:cs typeface="Arial"/>
            </a:endParaRPr>
          </a:p>
          <a:p>
            <a:pPr marL="285750" indent="-285750">
              <a:buFont typeface="Arial"/>
              <a:buChar char="•"/>
            </a:pPr>
            <a:r>
              <a:rPr lang="en-GB" sz="2800" dirty="0">
                <a:solidFill>
                  <a:schemeClr val="tx1">
                    <a:lumMod val="65000"/>
                    <a:lumOff val="35000"/>
                  </a:schemeClr>
                </a:solidFill>
                <a:latin typeface="Arial"/>
                <a:cs typeface="Arial"/>
              </a:rPr>
              <a:t>Scottish Human Right’s </a:t>
            </a:r>
            <a:r>
              <a:rPr lang="en-GB" sz="2800" dirty="0" smtClean="0">
                <a:solidFill>
                  <a:schemeClr val="tx1">
                    <a:lumMod val="65000"/>
                    <a:lumOff val="35000"/>
                  </a:schemeClr>
                </a:solidFill>
                <a:latin typeface="Arial"/>
                <a:cs typeface="Arial"/>
              </a:rPr>
              <a:t>Commission</a:t>
            </a:r>
          </a:p>
          <a:p>
            <a:pPr marL="285750" indent="-285750">
              <a:buFont typeface="Arial"/>
              <a:buChar char="•"/>
            </a:pPr>
            <a:endParaRPr lang="en-GB" sz="600" dirty="0" smtClean="0">
              <a:solidFill>
                <a:schemeClr val="tx1">
                  <a:lumMod val="65000"/>
                  <a:lumOff val="35000"/>
                </a:schemeClr>
              </a:solidFill>
              <a:latin typeface="Arial"/>
              <a:cs typeface="Arial"/>
            </a:endParaRPr>
          </a:p>
          <a:p>
            <a:pPr marL="285750" indent="-285750">
              <a:buFont typeface="Arial"/>
              <a:buChar char="•"/>
            </a:pPr>
            <a:r>
              <a:rPr lang="en-GB" sz="2800" dirty="0">
                <a:solidFill>
                  <a:schemeClr val="tx1">
                    <a:lumMod val="65000"/>
                    <a:lumOff val="35000"/>
                  </a:schemeClr>
                </a:solidFill>
                <a:latin typeface="Arial"/>
                <a:cs typeface="Arial"/>
              </a:rPr>
              <a:t>Scottish Government Equality Unit </a:t>
            </a:r>
            <a:r>
              <a:rPr lang="en-GB" sz="2800" dirty="0" smtClean="0">
                <a:solidFill>
                  <a:schemeClr val="tx1">
                    <a:lumMod val="65000"/>
                    <a:lumOff val="35000"/>
                  </a:schemeClr>
                </a:solidFill>
                <a:latin typeface="Arial"/>
                <a:cs typeface="Arial"/>
              </a:rPr>
              <a:t>(&amp; mainstreaming team)</a:t>
            </a:r>
            <a:endParaRPr lang="en-GB" sz="2800" dirty="0">
              <a:solidFill>
                <a:schemeClr val="tx1">
                  <a:lumMod val="65000"/>
                  <a:lumOff val="35000"/>
                </a:schemeClr>
              </a:solidFill>
              <a:latin typeface="Arial"/>
              <a:cs typeface="Arial"/>
            </a:endParaRPr>
          </a:p>
          <a:p>
            <a:endParaRPr lang="en-GB" sz="600" dirty="0" smtClean="0">
              <a:solidFill>
                <a:schemeClr val="tx1">
                  <a:lumMod val="65000"/>
                  <a:lumOff val="35000"/>
                </a:schemeClr>
              </a:solidFill>
              <a:latin typeface="Arial"/>
              <a:cs typeface="Arial"/>
            </a:endParaRPr>
          </a:p>
          <a:p>
            <a:pPr marL="285750" indent="-285750">
              <a:buFont typeface="Arial"/>
              <a:buChar char="•"/>
            </a:pPr>
            <a:endParaRPr lang="en-GB" sz="600" dirty="0" smtClean="0">
              <a:solidFill>
                <a:schemeClr val="tx1">
                  <a:lumMod val="65000"/>
                  <a:lumOff val="35000"/>
                </a:schemeClr>
              </a:solidFill>
              <a:latin typeface="Arial"/>
              <a:cs typeface="Arial"/>
            </a:endParaRPr>
          </a:p>
          <a:p>
            <a:pPr marL="285750" indent="-285750">
              <a:buFont typeface="Arial"/>
              <a:buChar char="•"/>
            </a:pPr>
            <a:r>
              <a:rPr lang="en-GB" sz="2800" dirty="0">
                <a:solidFill>
                  <a:schemeClr val="tx1">
                    <a:lumMod val="65000"/>
                    <a:lumOff val="35000"/>
                  </a:schemeClr>
                </a:solidFill>
                <a:latin typeface="Arial"/>
                <a:cs typeface="Arial"/>
              </a:rPr>
              <a:t>Equality Budget Advisory Group (</a:t>
            </a:r>
            <a:r>
              <a:rPr lang="en-GB" sz="2800" dirty="0">
                <a:solidFill>
                  <a:schemeClr val="tx1">
                    <a:lumMod val="65000"/>
                    <a:lumOff val="35000"/>
                  </a:schemeClr>
                </a:solidFill>
                <a:hlinkClick r:id="rId3"/>
              </a:rPr>
              <a:t>https://tinyurl.com/y7pu2gml</a:t>
            </a:r>
            <a:r>
              <a:rPr lang="en-GB" sz="2800" dirty="0" smtClean="0">
                <a:solidFill>
                  <a:schemeClr val="tx1">
                    <a:lumMod val="65000"/>
                    <a:lumOff val="35000"/>
                  </a:schemeClr>
                </a:solidFill>
              </a:rPr>
              <a:t>)</a:t>
            </a:r>
          </a:p>
          <a:p>
            <a:endParaRPr lang="en-GB" sz="600" dirty="0" smtClean="0">
              <a:solidFill>
                <a:schemeClr val="tx1">
                  <a:lumMod val="65000"/>
                  <a:lumOff val="35000"/>
                </a:schemeClr>
              </a:solidFill>
            </a:endParaRPr>
          </a:p>
          <a:p>
            <a:pPr marL="285750" indent="-285750">
              <a:buFont typeface="Arial"/>
              <a:buChar char="•"/>
            </a:pPr>
            <a:r>
              <a:rPr lang="en-GB" sz="2800" dirty="0" smtClean="0">
                <a:solidFill>
                  <a:schemeClr val="tx1">
                    <a:lumMod val="65000"/>
                    <a:lumOff val="35000"/>
                  </a:schemeClr>
                </a:solidFill>
                <a:latin typeface="Arial"/>
                <a:cs typeface="Arial"/>
              </a:rPr>
              <a:t>Ministerial Working Group on Gender Pay Gap</a:t>
            </a:r>
          </a:p>
          <a:p>
            <a:pPr marL="285750" indent="-285750">
              <a:buFont typeface="Arial"/>
              <a:buChar char="•"/>
            </a:pPr>
            <a:endParaRPr lang="en-GB" sz="600" dirty="0" smtClean="0">
              <a:solidFill>
                <a:schemeClr val="tx1">
                  <a:lumMod val="65000"/>
                  <a:lumOff val="35000"/>
                </a:schemeClr>
              </a:solidFill>
              <a:latin typeface="Arial"/>
              <a:cs typeface="Arial"/>
            </a:endParaRPr>
          </a:p>
          <a:p>
            <a:pPr marL="285750" indent="-285750">
              <a:buFont typeface="Arial"/>
              <a:buChar char="•"/>
            </a:pPr>
            <a:r>
              <a:rPr lang="en-GB" sz="2800" dirty="0" smtClean="0">
                <a:solidFill>
                  <a:schemeClr val="tx1">
                    <a:lumMod val="65000"/>
                    <a:lumOff val="35000"/>
                  </a:schemeClr>
                </a:solidFill>
                <a:latin typeface="Arial"/>
                <a:cs typeface="Arial"/>
              </a:rPr>
              <a:t>Gender Data Working Group  </a:t>
            </a:r>
          </a:p>
          <a:p>
            <a:pPr marL="285750" indent="-285750">
              <a:buFont typeface="Arial"/>
              <a:buChar char="•"/>
            </a:pPr>
            <a:endParaRPr lang="en-GB" sz="600" dirty="0" smtClean="0">
              <a:solidFill>
                <a:schemeClr val="tx1">
                  <a:lumMod val="65000"/>
                  <a:lumOff val="35000"/>
                </a:schemeClr>
              </a:solidFill>
              <a:latin typeface="Arial"/>
              <a:cs typeface="Arial"/>
            </a:endParaRPr>
          </a:p>
          <a:p>
            <a:pPr marL="285750" indent="-285750">
              <a:buFont typeface="Arial"/>
              <a:buChar char="•"/>
            </a:pPr>
            <a:r>
              <a:rPr lang="en-GB" sz="2800" dirty="0" smtClean="0">
                <a:solidFill>
                  <a:schemeClr val="tx1">
                    <a:lumMod val="65000"/>
                    <a:lumOff val="35000"/>
                  </a:schemeClr>
                </a:solidFill>
                <a:latin typeface="Arial"/>
                <a:cs typeface="Arial"/>
              </a:rPr>
              <a:t>Equalities Evidence Finder </a:t>
            </a:r>
            <a:endParaRPr lang="en-GB" sz="28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774614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Civil Society - Examples</a:t>
            </a:r>
            <a:endParaRPr lang="en-GB" dirty="0"/>
          </a:p>
        </p:txBody>
      </p:sp>
      <p:sp>
        <p:nvSpPr>
          <p:cNvPr id="4" name="Tekstvak 3"/>
          <p:cNvSpPr txBox="1"/>
          <p:nvPr/>
        </p:nvSpPr>
        <p:spPr>
          <a:xfrm>
            <a:off x="343774" y="1898525"/>
            <a:ext cx="11848226" cy="4678204"/>
          </a:xfrm>
          <a:prstGeom prst="rect">
            <a:avLst/>
          </a:prstGeom>
          <a:noFill/>
        </p:spPr>
        <p:txBody>
          <a:bodyPr wrap="square" rtlCol="0">
            <a:spAutoFit/>
          </a:bodyPr>
          <a:lstStyle/>
          <a:p>
            <a:pPr marL="285750" indent="-285750">
              <a:buFont typeface="Arial"/>
              <a:buChar char="•"/>
            </a:pPr>
            <a:r>
              <a:rPr lang="en-GB" sz="2800" dirty="0" smtClean="0">
                <a:solidFill>
                  <a:schemeClr val="tx1">
                    <a:lumMod val="65000"/>
                    <a:lumOff val="35000"/>
                  </a:schemeClr>
                </a:solidFill>
              </a:rPr>
              <a:t>Scottish Equality and Human Rights </a:t>
            </a:r>
            <a:r>
              <a:rPr lang="en-GB" sz="2800" dirty="0">
                <a:solidFill>
                  <a:schemeClr val="tx1">
                    <a:lumMod val="65000"/>
                    <a:lumOff val="35000"/>
                  </a:schemeClr>
                </a:solidFill>
              </a:rPr>
              <a:t>C</a:t>
            </a:r>
            <a:r>
              <a:rPr lang="en-GB" sz="2800" dirty="0" smtClean="0">
                <a:solidFill>
                  <a:schemeClr val="tx1">
                    <a:lumMod val="65000"/>
                    <a:lumOff val="35000"/>
                  </a:schemeClr>
                </a:solidFill>
              </a:rPr>
              <a:t>ommission </a:t>
            </a:r>
          </a:p>
          <a:p>
            <a:pPr marL="285750" indent="-285750">
              <a:buFont typeface="Arial"/>
              <a:buChar char="•"/>
            </a:pPr>
            <a:r>
              <a:rPr lang="en-GB" sz="2800" dirty="0" smtClean="0">
                <a:solidFill>
                  <a:schemeClr val="tx1">
                    <a:lumMod val="65000"/>
                    <a:lumOff val="35000"/>
                  </a:schemeClr>
                </a:solidFill>
              </a:rPr>
              <a:t>Engender </a:t>
            </a:r>
          </a:p>
          <a:p>
            <a:pPr marL="285750" indent="-285750">
              <a:buFont typeface="Arial"/>
              <a:buChar char="•"/>
            </a:pPr>
            <a:r>
              <a:rPr lang="en-GB" sz="2800" dirty="0" smtClean="0">
                <a:solidFill>
                  <a:schemeClr val="tx1">
                    <a:lumMod val="65000"/>
                    <a:lumOff val="35000"/>
                  </a:schemeClr>
                </a:solidFill>
              </a:rPr>
              <a:t>Scottish Trades Unions Congress</a:t>
            </a:r>
          </a:p>
          <a:p>
            <a:pPr marL="285750" indent="-285750">
              <a:buFont typeface="Arial"/>
              <a:buChar char="•"/>
            </a:pPr>
            <a:r>
              <a:rPr lang="en-GB" sz="2800" dirty="0" smtClean="0">
                <a:solidFill>
                  <a:schemeClr val="tx1">
                    <a:lumMod val="65000"/>
                    <a:lumOff val="35000"/>
                  </a:schemeClr>
                </a:solidFill>
              </a:rPr>
              <a:t>Scottish Women’s Convention </a:t>
            </a:r>
            <a:r>
              <a:rPr lang="mr-IN" sz="2800" dirty="0" smtClean="0">
                <a:solidFill>
                  <a:schemeClr val="tx1">
                    <a:lumMod val="65000"/>
                    <a:lumOff val="35000"/>
                  </a:schemeClr>
                </a:solidFill>
              </a:rPr>
              <a:t>–</a:t>
            </a:r>
            <a:r>
              <a:rPr lang="en-GB" sz="2800" dirty="0" smtClean="0">
                <a:solidFill>
                  <a:schemeClr val="tx1">
                    <a:lumMod val="65000"/>
                    <a:lumOff val="35000"/>
                  </a:schemeClr>
                </a:solidFill>
              </a:rPr>
              <a:t> promoting women’s voice in decision making</a:t>
            </a:r>
          </a:p>
          <a:p>
            <a:pPr marL="285750" indent="-285750">
              <a:buFont typeface="Arial"/>
              <a:buChar char="•"/>
            </a:pPr>
            <a:r>
              <a:rPr lang="en-GB" sz="2800" dirty="0">
                <a:solidFill>
                  <a:schemeClr val="tx1">
                    <a:lumMod val="65000"/>
                    <a:lumOff val="35000"/>
                  </a:schemeClr>
                </a:solidFill>
              </a:rPr>
              <a:t>Close the Gap </a:t>
            </a:r>
            <a:r>
              <a:rPr lang="mr-IN" sz="2800" dirty="0">
                <a:solidFill>
                  <a:schemeClr val="tx1">
                    <a:lumMod val="65000"/>
                    <a:lumOff val="35000"/>
                  </a:schemeClr>
                </a:solidFill>
              </a:rPr>
              <a:t>–</a:t>
            </a:r>
            <a:r>
              <a:rPr lang="en-GB" sz="2800" dirty="0">
                <a:solidFill>
                  <a:schemeClr val="tx1">
                    <a:lumMod val="65000"/>
                    <a:lumOff val="35000"/>
                  </a:schemeClr>
                </a:solidFill>
              </a:rPr>
              <a:t> addressing gender inequalities in work</a:t>
            </a:r>
          </a:p>
          <a:p>
            <a:pPr marL="285750" indent="-285750">
              <a:buFont typeface="Arial"/>
              <a:buChar char="•"/>
            </a:pPr>
            <a:r>
              <a:rPr lang="en-GB" sz="2800" dirty="0">
                <a:solidFill>
                  <a:schemeClr val="tx1">
                    <a:lumMod val="65000"/>
                    <a:lumOff val="35000"/>
                  </a:schemeClr>
                </a:solidFill>
              </a:rPr>
              <a:t>Scottish Women’s Budget Group</a:t>
            </a:r>
          </a:p>
          <a:p>
            <a:pPr marL="285750" indent="-285750">
              <a:buFont typeface="Arial"/>
              <a:buChar char="•"/>
            </a:pPr>
            <a:r>
              <a:rPr lang="en-GB" sz="2800" dirty="0">
                <a:solidFill>
                  <a:schemeClr val="tx1">
                    <a:lumMod val="65000"/>
                    <a:lumOff val="35000"/>
                  </a:schemeClr>
                </a:solidFill>
              </a:rPr>
              <a:t>Women’s Enterprise Scotland</a:t>
            </a:r>
          </a:p>
          <a:p>
            <a:pPr marL="285750" indent="-285750">
              <a:buFont typeface="Arial"/>
              <a:buChar char="•"/>
            </a:pPr>
            <a:r>
              <a:rPr lang="en-GB" sz="2800" dirty="0" err="1" smtClean="0">
                <a:solidFill>
                  <a:schemeClr val="tx1">
                    <a:lumMod val="65000"/>
                    <a:lumOff val="35000"/>
                  </a:schemeClr>
                </a:solidFill>
              </a:rPr>
              <a:t>Amina</a:t>
            </a:r>
            <a:r>
              <a:rPr lang="en-GB" sz="2800" dirty="0" smtClean="0">
                <a:solidFill>
                  <a:schemeClr val="tx1">
                    <a:lumMod val="65000"/>
                    <a:lumOff val="35000"/>
                  </a:schemeClr>
                </a:solidFill>
              </a:rPr>
              <a:t> </a:t>
            </a:r>
            <a:r>
              <a:rPr lang="mr-IN" sz="2800" dirty="0">
                <a:solidFill>
                  <a:schemeClr val="tx1">
                    <a:lumMod val="65000"/>
                    <a:lumOff val="35000"/>
                  </a:schemeClr>
                </a:solidFill>
              </a:rPr>
              <a:t>–</a:t>
            </a:r>
            <a:r>
              <a:rPr lang="en-GB" sz="2800" dirty="0">
                <a:solidFill>
                  <a:schemeClr val="tx1">
                    <a:lumMod val="65000"/>
                    <a:lumOff val="35000"/>
                  </a:schemeClr>
                </a:solidFill>
              </a:rPr>
              <a:t> Muslim Women’s </a:t>
            </a:r>
            <a:r>
              <a:rPr lang="en-GB" sz="2800" dirty="0" smtClean="0">
                <a:solidFill>
                  <a:schemeClr val="tx1">
                    <a:lumMod val="65000"/>
                    <a:lumOff val="35000"/>
                  </a:schemeClr>
                </a:solidFill>
              </a:rPr>
              <a:t>Resource Centre; </a:t>
            </a:r>
          </a:p>
          <a:p>
            <a:pPr marL="285750" indent="-285750">
              <a:buFont typeface="Arial"/>
              <a:buChar char="•"/>
            </a:pPr>
            <a:r>
              <a:rPr lang="en-GB" sz="2800" dirty="0" err="1" smtClean="0">
                <a:solidFill>
                  <a:schemeClr val="tx1">
                    <a:lumMod val="65000"/>
                    <a:lumOff val="35000"/>
                  </a:schemeClr>
                </a:solidFill>
              </a:rPr>
              <a:t>Sahelia</a:t>
            </a:r>
            <a:r>
              <a:rPr lang="en-GB" sz="2800" dirty="0" smtClean="0">
                <a:solidFill>
                  <a:schemeClr val="tx1">
                    <a:lumMod val="65000"/>
                    <a:lumOff val="35000"/>
                  </a:schemeClr>
                </a:solidFill>
              </a:rPr>
              <a:t> BME women’s organisation</a:t>
            </a:r>
          </a:p>
          <a:p>
            <a:pPr marL="285750" indent="-285750">
              <a:buFont typeface="Arial"/>
              <a:buChar char="•"/>
            </a:pPr>
            <a:r>
              <a:rPr lang="en-GB" sz="2800" dirty="0">
                <a:solidFill>
                  <a:schemeClr val="tx1">
                    <a:lumMod val="65000"/>
                    <a:lumOff val="35000"/>
                  </a:schemeClr>
                </a:solidFill>
              </a:rPr>
              <a:t>EQUATE Scotland </a:t>
            </a:r>
            <a:r>
              <a:rPr lang="mr-IN" sz="2800" dirty="0">
                <a:solidFill>
                  <a:schemeClr val="tx1">
                    <a:lumMod val="65000"/>
                    <a:lumOff val="35000"/>
                  </a:schemeClr>
                </a:solidFill>
              </a:rPr>
              <a:t>–</a:t>
            </a:r>
            <a:r>
              <a:rPr lang="en-GB" sz="2800" dirty="0">
                <a:solidFill>
                  <a:schemeClr val="tx1">
                    <a:lumMod val="65000"/>
                    <a:lumOff val="35000"/>
                  </a:schemeClr>
                </a:solidFill>
              </a:rPr>
              <a:t> Women in Science and </a:t>
            </a:r>
            <a:r>
              <a:rPr lang="en-GB" sz="2800" dirty="0" smtClean="0">
                <a:solidFill>
                  <a:schemeClr val="tx1">
                    <a:lumMod val="65000"/>
                    <a:lumOff val="35000"/>
                  </a:schemeClr>
                </a:solidFill>
              </a:rPr>
              <a:t>Engineering</a:t>
            </a:r>
            <a:endParaRPr lang="en-GB" sz="2800" dirty="0">
              <a:solidFill>
                <a:schemeClr val="tx1">
                  <a:lumMod val="65000"/>
                  <a:lumOff val="35000"/>
                </a:schemeClr>
              </a:solidFill>
            </a:endParaRPr>
          </a:p>
          <a:p>
            <a:pPr marL="285750" indent="-285750">
              <a:buFont typeface="Arial"/>
              <a:buChar char="•"/>
            </a:pPr>
            <a:endParaRPr lang="en-GB" dirty="0"/>
          </a:p>
        </p:txBody>
      </p:sp>
    </p:spTree>
    <p:extLst>
      <p:ext uri="{BB962C8B-B14F-4D97-AF65-F5344CB8AC3E}">
        <p14:creationId xmlns:p14="http://schemas.microsoft.com/office/powerpoint/2010/main" val="37446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Impact Assessment </a:t>
            </a:r>
            <a:r>
              <a:rPr lang="mr-IN" dirty="0" smtClean="0"/>
              <a:t>–</a:t>
            </a:r>
            <a:r>
              <a:rPr lang="en-GB" dirty="0" smtClean="0"/>
              <a:t> 4 Steps</a:t>
            </a:r>
            <a:endParaRPr lang="en-GB" dirty="0"/>
          </a:p>
        </p:txBody>
      </p:sp>
      <p:sp>
        <p:nvSpPr>
          <p:cNvPr id="4" name="Tekstvak 3"/>
          <p:cNvSpPr txBox="1"/>
          <p:nvPr/>
        </p:nvSpPr>
        <p:spPr>
          <a:xfrm>
            <a:off x="317524" y="2321274"/>
            <a:ext cx="6443876" cy="4093428"/>
          </a:xfrm>
          <a:prstGeom prst="rect">
            <a:avLst/>
          </a:prstGeom>
          <a:noFill/>
        </p:spPr>
        <p:txBody>
          <a:bodyPr wrap="square" rtlCol="0">
            <a:spAutoFit/>
          </a:bodyPr>
          <a:lstStyle/>
          <a:p>
            <a:pPr marL="457200" indent="-457200">
              <a:buClr>
                <a:schemeClr val="accent1">
                  <a:lumMod val="75000"/>
                  <a:lumOff val="25000"/>
                </a:schemeClr>
              </a:buClr>
              <a:buSzPct val="140000"/>
              <a:buFont typeface="Wingdings" charset="2"/>
              <a:buChar char="§"/>
            </a:pPr>
            <a:r>
              <a:rPr lang="en-GB" sz="2800" dirty="0" smtClean="0">
                <a:solidFill>
                  <a:schemeClr val="tx1">
                    <a:lumMod val="65000"/>
                    <a:lumOff val="35000"/>
                  </a:schemeClr>
                </a:solidFill>
              </a:rPr>
              <a:t>Step 1 -  Identify the policy’s purpose and target groups</a:t>
            </a:r>
          </a:p>
          <a:p>
            <a:pPr>
              <a:buClr>
                <a:schemeClr val="accent1">
                  <a:lumMod val="75000"/>
                  <a:lumOff val="25000"/>
                </a:schemeClr>
              </a:buClr>
              <a:buSzPct val="140000"/>
            </a:pPr>
            <a:endParaRPr lang="en-GB" sz="1200"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r>
              <a:rPr lang="en-GB" sz="2800" dirty="0" smtClean="0">
                <a:solidFill>
                  <a:schemeClr val="tx1">
                    <a:lumMod val="65000"/>
                    <a:lumOff val="35000"/>
                  </a:schemeClr>
                </a:solidFill>
              </a:rPr>
              <a:t>Step 2 </a:t>
            </a:r>
            <a:r>
              <a:rPr lang="mr-IN" sz="2800" dirty="0" smtClean="0">
                <a:solidFill>
                  <a:schemeClr val="tx1">
                    <a:lumMod val="65000"/>
                    <a:lumOff val="35000"/>
                  </a:schemeClr>
                </a:solidFill>
              </a:rPr>
              <a:t>–</a:t>
            </a:r>
            <a:r>
              <a:rPr lang="en-GB" sz="2800" dirty="0" smtClean="0">
                <a:solidFill>
                  <a:schemeClr val="tx1">
                    <a:lumMod val="65000"/>
                    <a:lumOff val="35000"/>
                  </a:schemeClr>
                </a:solidFill>
              </a:rPr>
              <a:t> Identify existing inequalities relevant to the planned proposal</a:t>
            </a:r>
          </a:p>
          <a:p>
            <a:pPr>
              <a:buClr>
                <a:schemeClr val="accent1">
                  <a:lumMod val="75000"/>
                  <a:lumOff val="25000"/>
                </a:schemeClr>
              </a:buClr>
              <a:buSzPct val="140000"/>
            </a:pPr>
            <a:endParaRPr lang="en-GB" sz="1200"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r>
              <a:rPr lang="en-GB" sz="2800" dirty="0" smtClean="0">
                <a:solidFill>
                  <a:schemeClr val="tx1">
                    <a:lumMod val="65000"/>
                    <a:lumOff val="35000"/>
                  </a:schemeClr>
                </a:solidFill>
              </a:rPr>
              <a:t>Step 3 </a:t>
            </a:r>
            <a:r>
              <a:rPr lang="mr-IN" sz="2800" dirty="0" smtClean="0">
                <a:solidFill>
                  <a:schemeClr val="tx1">
                    <a:lumMod val="65000"/>
                    <a:lumOff val="35000"/>
                  </a:schemeClr>
                </a:solidFill>
              </a:rPr>
              <a:t>–</a:t>
            </a:r>
            <a:r>
              <a:rPr lang="en-GB" sz="2800" dirty="0" smtClean="0">
                <a:solidFill>
                  <a:schemeClr val="tx1">
                    <a:lumMod val="65000"/>
                    <a:lumOff val="35000"/>
                  </a:schemeClr>
                </a:solidFill>
              </a:rPr>
              <a:t> Analysis of the planned policy’s gender impacts</a:t>
            </a:r>
          </a:p>
          <a:p>
            <a:pPr>
              <a:buClr>
                <a:schemeClr val="accent1">
                  <a:lumMod val="75000"/>
                  <a:lumOff val="25000"/>
                </a:schemeClr>
              </a:buClr>
              <a:buSzPct val="140000"/>
            </a:pPr>
            <a:endParaRPr lang="en-GB" sz="1200"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r>
              <a:rPr lang="en-GB" sz="2800" dirty="0" smtClean="0">
                <a:solidFill>
                  <a:schemeClr val="tx1">
                    <a:lumMod val="65000"/>
                    <a:lumOff val="35000"/>
                  </a:schemeClr>
                </a:solidFill>
              </a:rPr>
              <a:t>Step 4 - Findings and Recommendations</a:t>
            </a:r>
          </a:p>
          <a:p>
            <a:pPr marL="457200" indent="-457200">
              <a:buClr>
                <a:schemeClr val="accent1">
                  <a:lumMod val="75000"/>
                  <a:lumOff val="25000"/>
                </a:schemeClr>
              </a:buClr>
              <a:buSzPct val="140000"/>
              <a:buFont typeface="Wingdings" charset="2"/>
              <a:buChar char="§"/>
            </a:pPr>
            <a:endParaRPr lang="en-GB" sz="2800" dirty="0">
              <a:solidFill>
                <a:schemeClr val="tx1">
                  <a:lumMod val="65000"/>
                  <a:lumOff val="35000"/>
                </a:schemeClr>
              </a:solidFill>
            </a:endParaRPr>
          </a:p>
        </p:txBody>
      </p:sp>
      <p:pic>
        <p:nvPicPr>
          <p:cNvPr id="3" name="Afbeelding 2" descr="Screenshot 2018-11-25 at 16.2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338" y="1839289"/>
            <a:ext cx="3810708" cy="5000037"/>
          </a:xfrm>
          <a:prstGeom prst="rect">
            <a:avLst/>
          </a:prstGeom>
        </p:spPr>
      </p:pic>
    </p:spTree>
    <p:extLst>
      <p:ext uri="{BB962C8B-B14F-4D97-AF65-F5344CB8AC3E}">
        <p14:creationId xmlns:p14="http://schemas.microsoft.com/office/powerpoint/2010/main" val="2510758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Impact Assessment</a:t>
            </a:r>
            <a:endParaRPr lang="en-GB" dirty="0"/>
          </a:p>
        </p:txBody>
      </p:sp>
      <p:pic>
        <p:nvPicPr>
          <p:cNvPr id="8" name="Afbeelding 7" descr="Screenshot 2018-11-25 at 16.19.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02" y="0"/>
            <a:ext cx="11412198" cy="6858000"/>
          </a:xfrm>
          <a:prstGeom prst="rect">
            <a:avLst/>
          </a:prstGeom>
        </p:spPr>
      </p:pic>
    </p:spTree>
    <p:extLst>
      <p:ext uri="{BB962C8B-B14F-4D97-AF65-F5344CB8AC3E}">
        <p14:creationId xmlns:p14="http://schemas.microsoft.com/office/powerpoint/2010/main" val="24003913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Resources and toolkits - Examples</a:t>
            </a:r>
            <a:endParaRPr lang="en-GB" dirty="0"/>
          </a:p>
        </p:txBody>
      </p:sp>
      <p:sp>
        <p:nvSpPr>
          <p:cNvPr id="4" name="Tekstvak 3"/>
          <p:cNvSpPr txBox="1"/>
          <p:nvPr/>
        </p:nvSpPr>
        <p:spPr>
          <a:xfrm>
            <a:off x="450607" y="2130641"/>
            <a:ext cx="10896504" cy="4524315"/>
          </a:xfrm>
          <a:prstGeom prst="rect">
            <a:avLst/>
          </a:prstGeom>
          <a:noFill/>
        </p:spPr>
        <p:txBody>
          <a:bodyPr wrap="square" rtlCol="0">
            <a:spAutoFit/>
          </a:bodyPr>
          <a:lstStyle/>
          <a:p>
            <a:pPr marL="285750" indent="-285750">
              <a:buFont typeface="Arial"/>
              <a:buChar char="•"/>
            </a:pPr>
            <a:r>
              <a:rPr lang="en-GB" sz="2600" dirty="0" smtClean="0"/>
              <a:t>European Institute for Gender Equality Toolkit</a:t>
            </a:r>
            <a:r>
              <a:rPr lang="en-GB" sz="2500" dirty="0" smtClean="0"/>
              <a:t>: </a:t>
            </a:r>
            <a:r>
              <a:rPr lang="en-GB" sz="2400" dirty="0">
                <a:hlinkClick r:id="rId2"/>
              </a:rPr>
              <a:t>https://tinyurl.com/</a:t>
            </a:r>
            <a:r>
              <a:rPr lang="en-GB" sz="2400" dirty="0" smtClean="0">
                <a:hlinkClick r:id="rId2"/>
              </a:rPr>
              <a:t>y96x7btt</a:t>
            </a:r>
            <a:endParaRPr lang="en-GB" sz="2400" dirty="0" smtClean="0"/>
          </a:p>
          <a:p>
            <a:pPr marL="285750" indent="-285750">
              <a:buFont typeface="Arial"/>
              <a:buChar char="•"/>
            </a:pPr>
            <a:endParaRPr lang="en-GB" sz="2500" dirty="0"/>
          </a:p>
          <a:p>
            <a:pPr marL="285750" indent="-285750">
              <a:buFont typeface="Arial"/>
              <a:buChar char="•"/>
            </a:pPr>
            <a:r>
              <a:rPr lang="en-GB" sz="2600" dirty="0" smtClean="0"/>
              <a:t>Close the Gap Equality Impact Assessment (employment/labour market) </a:t>
            </a:r>
            <a:r>
              <a:rPr lang="en-GB" sz="2400" dirty="0">
                <a:hlinkClick r:id="rId3"/>
              </a:rPr>
              <a:t>https://tinyurl.com/</a:t>
            </a:r>
            <a:r>
              <a:rPr lang="en-GB" sz="2400" dirty="0" smtClean="0">
                <a:hlinkClick r:id="rId3"/>
              </a:rPr>
              <a:t>ycrpmw5w</a:t>
            </a:r>
            <a:endParaRPr lang="en-GB" sz="2400" dirty="0" smtClean="0"/>
          </a:p>
          <a:p>
            <a:pPr marL="285750" indent="-285750">
              <a:buFont typeface="Arial"/>
              <a:buChar char="•"/>
            </a:pPr>
            <a:endParaRPr lang="en-GB" sz="2800" dirty="0"/>
          </a:p>
          <a:p>
            <a:pPr marL="285750" indent="-285750">
              <a:buFont typeface="Arial"/>
              <a:buChar char="•"/>
            </a:pPr>
            <a:r>
              <a:rPr lang="en-GB" sz="2600" dirty="0" smtClean="0"/>
              <a:t>Equality and Human Rights Commission </a:t>
            </a:r>
            <a:r>
              <a:rPr lang="mr-IN" sz="2600" dirty="0" smtClean="0"/>
              <a:t>–</a:t>
            </a:r>
            <a:r>
              <a:rPr lang="en-GB" sz="2600" dirty="0" smtClean="0"/>
              <a:t> Mainstreaming the Equality Duty: A Guide for Public Authorities in Scotland </a:t>
            </a:r>
            <a:r>
              <a:rPr lang="en-GB" sz="2400" dirty="0">
                <a:hlinkClick r:id="rId4"/>
              </a:rPr>
              <a:t>https://tinyurl.com/</a:t>
            </a:r>
            <a:r>
              <a:rPr lang="en-GB" sz="2400" dirty="0" smtClean="0">
                <a:hlinkClick r:id="rId4"/>
              </a:rPr>
              <a:t>yalo3slg</a:t>
            </a:r>
            <a:endParaRPr lang="en-GB" sz="2400" dirty="0" smtClean="0"/>
          </a:p>
          <a:p>
            <a:pPr marL="285750" indent="-285750">
              <a:buFont typeface="Arial"/>
              <a:buChar char="•"/>
            </a:pPr>
            <a:endParaRPr lang="en-GB" sz="2800" dirty="0"/>
          </a:p>
          <a:p>
            <a:pPr marL="285750" indent="-285750">
              <a:buFont typeface="Arial"/>
              <a:buChar char="•"/>
            </a:pPr>
            <a:r>
              <a:rPr lang="en-GB" sz="2600" dirty="0" smtClean="0"/>
              <a:t>Women’s Budgets Group - Gender Responsive Budgeting Toolkit </a:t>
            </a:r>
            <a:r>
              <a:rPr lang="en-GB" sz="2400" dirty="0">
                <a:hlinkClick r:id="rId5"/>
              </a:rPr>
              <a:t>https://tinyurl.com/</a:t>
            </a:r>
            <a:r>
              <a:rPr lang="en-GB" sz="2400" dirty="0" smtClean="0">
                <a:hlinkClick r:id="rId5"/>
              </a:rPr>
              <a:t>y9j2cc4y</a:t>
            </a:r>
            <a:endParaRPr lang="en-GB" sz="2400" dirty="0" smtClean="0"/>
          </a:p>
          <a:p>
            <a:pPr marL="285750" indent="-285750">
              <a:buFont typeface="Arial"/>
              <a:buChar char="•"/>
            </a:pPr>
            <a:endParaRPr lang="en-GB" sz="2400" dirty="0"/>
          </a:p>
        </p:txBody>
      </p:sp>
    </p:spTree>
    <p:extLst>
      <p:ext uri="{BB962C8B-B14F-4D97-AF65-F5344CB8AC3E}">
        <p14:creationId xmlns:p14="http://schemas.microsoft.com/office/powerpoint/2010/main" val="2518387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500032" y="1947834"/>
            <a:ext cx="11029615" cy="1823390"/>
          </a:xfrm>
        </p:spPr>
        <p:txBody>
          <a:bodyPr/>
          <a:lstStyle/>
          <a:p>
            <a:pPr marL="0" indent="0" algn="ctr">
              <a:buNone/>
            </a:pPr>
            <a:r>
              <a:rPr lang="en-GB" dirty="0" smtClean="0"/>
              <a:t>“ A society which is fair and equitable underpins a strong economy.  That thinking is now underpinning the approach the (Scottish) government is taking to the formulation of the next iteration of the economic strategy.” </a:t>
            </a:r>
          </a:p>
          <a:p>
            <a:pPr marL="0" indent="0" algn="ctr">
              <a:buNone/>
            </a:pPr>
            <a:r>
              <a:rPr lang="en-GB" dirty="0" smtClean="0"/>
              <a:t>(John </a:t>
            </a:r>
            <a:r>
              <a:rPr lang="en-GB" dirty="0" err="1" smtClean="0"/>
              <a:t>Swinney</a:t>
            </a:r>
            <a:r>
              <a:rPr lang="en-GB" dirty="0" smtClean="0"/>
              <a:t> MSP, 2016 in </a:t>
            </a:r>
            <a:r>
              <a:rPr lang="en-GB" i="1" dirty="0" smtClean="0"/>
              <a:t>Feminist Economics and Public Policy</a:t>
            </a:r>
            <a:r>
              <a:rPr lang="en-GB" dirty="0" smtClean="0"/>
              <a:t>)</a:t>
            </a:r>
          </a:p>
          <a:p>
            <a:pPr marL="0" indent="0">
              <a:buNone/>
            </a:pPr>
            <a:endParaRPr lang="en-GB" dirty="0"/>
          </a:p>
        </p:txBody>
      </p:sp>
      <p:sp>
        <p:nvSpPr>
          <p:cNvPr id="3" name="Title 2"/>
          <p:cNvSpPr>
            <a:spLocks noGrp="1"/>
          </p:cNvSpPr>
          <p:nvPr>
            <p:ph type="title"/>
          </p:nvPr>
        </p:nvSpPr>
        <p:spPr/>
        <p:txBody>
          <a:bodyPr/>
          <a:lstStyle/>
          <a:p>
            <a:r>
              <a:rPr lang="en-GB" dirty="0" smtClean="0"/>
              <a:t>Focus for scotland</a:t>
            </a:r>
            <a:br>
              <a:rPr lang="en-GB" dirty="0" smtClean="0"/>
            </a:br>
            <a:endParaRPr lang="en-GB" dirty="0"/>
          </a:p>
        </p:txBody>
      </p:sp>
      <p:pic>
        <p:nvPicPr>
          <p:cNvPr id="4" name="Picture 3"/>
          <p:cNvPicPr>
            <a:picLocks noChangeAspect="1"/>
          </p:cNvPicPr>
          <p:nvPr/>
        </p:nvPicPr>
        <p:blipFill>
          <a:blip r:embed="rId3"/>
          <a:stretch>
            <a:fillRect/>
          </a:stretch>
        </p:blipFill>
        <p:spPr>
          <a:xfrm>
            <a:off x="408051" y="3360014"/>
            <a:ext cx="11029616" cy="3089481"/>
          </a:xfrm>
          <a:prstGeom prst="rect">
            <a:avLst/>
          </a:prstGeom>
        </p:spPr>
      </p:pic>
    </p:spTree>
    <p:extLst>
      <p:ext uri="{BB962C8B-B14F-4D97-AF65-F5344CB8AC3E}">
        <p14:creationId xmlns:p14="http://schemas.microsoft.com/office/powerpoint/2010/main" val="3404459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Step 1: analyse the Planned Policy’s aims and their relation to gender equality</a:t>
            </a:r>
            <a:endParaRPr lang="en-GB" dirty="0"/>
          </a:p>
        </p:txBody>
      </p:sp>
      <p:sp>
        <p:nvSpPr>
          <p:cNvPr id="5" name="Rechthoek 4"/>
          <p:cNvSpPr/>
          <p:nvPr/>
        </p:nvSpPr>
        <p:spPr>
          <a:xfrm>
            <a:off x="170944" y="1929787"/>
            <a:ext cx="11819585" cy="954107"/>
          </a:xfrm>
          <a:prstGeom prst="rect">
            <a:avLst/>
          </a:prstGeom>
        </p:spPr>
        <p:txBody>
          <a:bodyPr wrap="square">
            <a:spAutoFit/>
          </a:bodyPr>
          <a:lstStyle/>
          <a:p>
            <a:pPr marL="514350" lvl="0" indent="-514350">
              <a:buFont typeface="+mj-lt"/>
              <a:buAutoNum type="arabicPeriod"/>
            </a:pPr>
            <a:r>
              <a:rPr lang="en-GB" sz="2800" dirty="0">
                <a:solidFill>
                  <a:schemeClr val="tx1">
                    <a:lumMod val="75000"/>
                    <a:lumOff val="25000"/>
                  </a:schemeClr>
                </a:solidFill>
              </a:rPr>
              <a:t>What </a:t>
            </a:r>
            <a:r>
              <a:rPr lang="en-GB" sz="2800" dirty="0" smtClean="0">
                <a:solidFill>
                  <a:schemeClr val="tx1">
                    <a:lumMod val="75000"/>
                    <a:lumOff val="25000"/>
                  </a:schemeClr>
                </a:solidFill>
              </a:rPr>
              <a:t>problem or  </a:t>
            </a:r>
            <a:r>
              <a:rPr lang="en-GB" sz="2800" dirty="0">
                <a:solidFill>
                  <a:schemeClr val="tx1">
                    <a:lumMod val="75000"/>
                    <a:lumOff val="25000"/>
                  </a:schemeClr>
                </a:solidFill>
              </a:rPr>
              <a:t>issue is being addressed by this policy/legislative intervention?</a:t>
            </a:r>
            <a:endParaRPr lang="nl-NL" sz="2800" dirty="0">
              <a:solidFill>
                <a:schemeClr val="tx1">
                  <a:lumMod val="75000"/>
                  <a:lumOff val="25000"/>
                </a:schemeClr>
              </a:solidFill>
            </a:endParaRPr>
          </a:p>
        </p:txBody>
      </p:sp>
      <p:sp>
        <p:nvSpPr>
          <p:cNvPr id="6" name="Rechthoek 5"/>
          <p:cNvSpPr/>
          <p:nvPr/>
        </p:nvSpPr>
        <p:spPr>
          <a:xfrm>
            <a:off x="170944" y="2858023"/>
            <a:ext cx="11849881" cy="523220"/>
          </a:xfrm>
          <a:prstGeom prst="rect">
            <a:avLst/>
          </a:prstGeom>
        </p:spPr>
        <p:txBody>
          <a:bodyPr wrap="square">
            <a:spAutoFit/>
          </a:bodyPr>
          <a:lstStyle/>
          <a:p>
            <a:pPr marL="514350" lvl="0" indent="-514350">
              <a:buFont typeface="+mj-lt"/>
              <a:buAutoNum type="arabicPeriod" startAt="2"/>
            </a:pPr>
            <a:r>
              <a:rPr lang="en-GB" sz="2800" dirty="0">
                <a:solidFill>
                  <a:schemeClr val="tx1">
                    <a:lumMod val="75000"/>
                    <a:lumOff val="25000"/>
                  </a:schemeClr>
                </a:solidFill>
              </a:rPr>
              <a:t>Why is this intervention being considered?</a:t>
            </a:r>
            <a:endParaRPr lang="nl-NL" sz="2800" dirty="0">
              <a:solidFill>
                <a:schemeClr val="tx1">
                  <a:lumMod val="75000"/>
                  <a:lumOff val="25000"/>
                </a:schemeClr>
              </a:solidFill>
            </a:endParaRPr>
          </a:p>
        </p:txBody>
      </p:sp>
      <p:sp>
        <p:nvSpPr>
          <p:cNvPr id="7" name="Rechthoek 6"/>
          <p:cNvSpPr/>
          <p:nvPr/>
        </p:nvSpPr>
        <p:spPr>
          <a:xfrm>
            <a:off x="170945" y="3435063"/>
            <a:ext cx="11996634" cy="954107"/>
          </a:xfrm>
          <a:prstGeom prst="rect">
            <a:avLst/>
          </a:prstGeom>
        </p:spPr>
        <p:txBody>
          <a:bodyPr wrap="square">
            <a:spAutoFit/>
          </a:bodyPr>
          <a:lstStyle/>
          <a:p>
            <a:pPr marL="514350" lvl="0" indent="-514350">
              <a:buFont typeface="+mj-lt"/>
              <a:buAutoNum type="arabicPeriod" startAt="3"/>
            </a:pPr>
            <a:r>
              <a:rPr lang="en-GB" sz="2800" dirty="0">
                <a:solidFill>
                  <a:schemeClr val="tx1">
                    <a:lumMod val="75000"/>
                    <a:lumOff val="25000"/>
                  </a:schemeClr>
                </a:solidFill>
              </a:rPr>
              <a:t>Is the intervention (already) intended to contribute to gender equality? If yes, how?</a:t>
            </a:r>
            <a:endParaRPr lang="nl-NL" sz="2800" dirty="0">
              <a:solidFill>
                <a:schemeClr val="tx1">
                  <a:lumMod val="75000"/>
                  <a:lumOff val="25000"/>
                </a:schemeClr>
              </a:solidFill>
            </a:endParaRPr>
          </a:p>
        </p:txBody>
      </p:sp>
      <p:sp>
        <p:nvSpPr>
          <p:cNvPr id="8" name="Rechthoek 7"/>
          <p:cNvSpPr/>
          <p:nvPr/>
        </p:nvSpPr>
        <p:spPr>
          <a:xfrm>
            <a:off x="170945" y="4348091"/>
            <a:ext cx="11812786" cy="519827"/>
          </a:xfrm>
          <a:prstGeom prst="rect">
            <a:avLst/>
          </a:prstGeom>
        </p:spPr>
        <p:txBody>
          <a:bodyPr wrap="square">
            <a:spAutoFit/>
          </a:bodyPr>
          <a:lstStyle/>
          <a:p>
            <a:pPr marL="514350" indent="-514350">
              <a:buFont typeface="+mj-lt"/>
              <a:buAutoNum type="arabicPeriod" startAt="4"/>
            </a:pPr>
            <a:r>
              <a:rPr lang="en-GB" sz="2800" dirty="0">
                <a:solidFill>
                  <a:schemeClr val="tx1">
                    <a:lumMod val="75000"/>
                    <a:lumOff val="25000"/>
                  </a:schemeClr>
                </a:solidFill>
              </a:rPr>
              <a:t>What are the existing gender equality objectives in this field</a:t>
            </a:r>
            <a:r>
              <a:rPr lang="en-GB" sz="2800" dirty="0" smtClean="0">
                <a:solidFill>
                  <a:schemeClr val="tx1">
                    <a:lumMod val="75000"/>
                    <a:lumOff val="25000"/>
                  </a:schemeClr>
                </a:solidFill>
              </a:rPr>
              <a:t>?</a:t>
            </a:r>
            <a:endParaRPr lang="nl-NL" sz="2800" dirty="0">
              <a:solidFill>
                <a:schemeClr val="tx1">
                  <a:lumMod val="75000"/>
                  <a:lumOff val="25000"/>
                </a:schemeClr>
              </a:solidFill>
            </a:endParaRPr>
          </a:p>
        </p:txBody>
      </p:sp>
      <p:sp>
        <p:nvSpPr>
          <p:cNvPr id="9" name="Rechthoek 8"/>
          <p:cNvSpPr/>
          <p:nvPr/>
        </p:nvSpPr>
        <p:spPr>
          <a:xfrm>
            <a:off x="170945" y="5007629"/>
            <a:ext cx="11867502" cy="954107"/>
          </a:xfrm>
          <a:prstGeom prst="rect">
            <a:avLst/>
          </a:prstGeom>
        </p:spPr>
        <p:txBody>
          <a:bodyPr wrap="square">
            <a:spAutoFit/>
          </a:bodyPr>
          <a:lstStyle/>
          <a:p>
            <a:pPr marL="514350" lvl="0" indent="-514350">
              <a:buFont typeface="+mj-lt"/>
              <a:buAutoNum type="arabicPeriod" startAt="5"/>
            </a:pPr>
            <a:r>
              <a:rPr lang="en-GB" sz="2800" dirty="0" smtClean="0">
                <a:solidFill>
                  <a:schemeClr val="tx1">
                    <a:lumMod val="75000"/>
                    <a:lumOff val="25000"/>
                  </a:schemeClr>
                </a:solidFill>
              </a:rPr>
              <a:t>Who </a:t>
            </a:r>
            <a:r>
              <a:rPr lang="en-GB" sz="2800" dirty="0">
                <a:solidFill>
                  <a:schemeClr val="tx1">
                    <a:lumMod val="75000"/>
                    <a:lumOff val="25000"/>
                  </a:schemeClr>
                </a:solidFill>
              </a:rPr>
              <a:t>is/are the policy’s primary target group(s)? This can include people and legal entities.</a:t>
            </a:r>
            <a:endParaRPr lang="nl-NL" sz="2800" dirty="0">
              <a:solidFill>
                <a:schemeClr val="tx1">
                  <a:lumMod val="75000"/>
                  <a:lumOff val="25000"/>
                </a:schemeClr>
              </a:solidFill>
            </a:endParaRPr>
          </a:p>
        </p:txBody>
      </p:sp>
      <p:sp>
        <p:nvSpPr>
          <p:cNvPr id="10" name="Rechthoek 9"/>
          <p:cNvSpPr/>
          <p:nvPr/>
        </p:nvSpPr>
        <p:spPr>
          <a:xfrm>
            <a:off x="195366" y="5911441"/>
            <a:ext cx="11818662" cy="954107"/>
          </a:xfrm>
          <a:prstGeom prst="rect">
            <a:avLst/>
          </a:prstGeom>
        </p:spPr>
        <p:txBody>
          <a:bodyPr wrap="square">
            <a:spAutoFit/>
          </a:bodyPr>
          <a:lstStyle/>
          <a:p>
            <a:pPr marL="514350" lvl="0" indent="-514350">
              <a:buFont typeface="+mj-lt"/>
              <a:buAutoNum type="arabicPeriod" startAt="6"/>
            </a:pPr>
            <a:r>
              <a:rPr lang="en-GB" sz="2800" dirty="0">
                <a:solidFill>
                  <a:schemeClr val="tx1">
                    <a:lumMod val="75000"/>
                    <a:lumOff val="25000"/>
                  </a:schemeClr>
                </a:solidFill>
              </a:rPr>
              <a:t>What will the direct and indirect impacts of the planned policy be, on these target groups?</a:t>
            </a:r>
            <a:endParaRPr lang="nl-NL" sz="2800" dirty="0">
              <a:solidFill>
                <a:schemeClr val="tx1">
                  <a:lumMod val="75000"/>
                  <a:lumOff val="25000"/>
                </a:schemeClr>
              </a:solidFill>
            </a:endParaRPr>
          </a:p>
        </p:txBody>
      </p:sp>
    </p:spTree>
    <p:extLst>
      <p:ext uri="{BB962C8B-B14F-4D97-AF65-F5344CB8AC3E}">
        <p14:creationId xmlns:p14="http://schemas.microsoft.com/office/powerpoint/2010/main" val="942941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EU Commission </a:t>
            </a:r>
            <a:r>
              <a:rPr lang="mr-IN" dirty="0" smtClean="0"/>
              <a:t>–</a:t>
            </a:r>
            <a:r>
              <a:rPr lang="en-GB" dirty="0" smtClean="0"/>
              <a:t> Research and Innovation Policy </a:t>
            </a:r>
            <a:endParaRPr lang="en-GB" dirty="0"/>
          </a:p>
        </p:txBody>
      </p:sp>
      <p:sp>
        <p:nvSpPr>
          <p:cNvPr id="4" name="Tekstvak 3"/>
          <p:cNvSpPr txBox="1"/>
          <p:nvPr/>
        </p:nvSpPr>
        <p:spPr>
          <a:xfrm>
            <a:off x="415152" y="2247324"/>
            <a:ext cx="11282330" cy="3600986"/>
          </a:xfrm>
          <a:prstGeom prst="rect">
            <a:avLst/>
          </a:prstGeom>
          <a:noFill/>
        </p:spPr>
        <p:txBody>
          <a:bodyPr wrap="square" rtlCol="0">
            <a:spAutoFit/>
          </a:bodyPr>
          <a:lstStyle/>
          <a:p>
            <a:pPr marL="285750" indent="-285750">
              <a:buFont typeface="Arial"/>
              <a:buChar char="•"/>
            </a:pPr>
            <a:r>
              <a:rPr lang="en-GB" sz="2800" dirty="0" smtClean="0">
                <a:solidFill>
                  <a:schemeClr val="tx1">
                    <a:lumMod val="75000"/>
                    <a:lumOff val="25000"/>
                  </a:schemeClr>
                </a:solidFill>
              </a:rPr>
              <a:t>Develop the EU’s international competitiveness in science</a:t>
            </a:r>
          </a:p>
          <a:p>
            <a:pPr marL="285750" indent="-285750">
              <a:buFont typeface="Arial"/>
              <a:buChar char="•"/>
            </a:pPr>
            <a:endParaRPr lang="en-GB" sz="1200" dirty="0" smtClean="0">
              <a:solidFill>
                <a:schemeClr val="tx1">
                  <a:lumMod val="75000"/>
                  <a:lumOff val="25000"/>
                </a:schemeClr>
              </a:solidFill>
            </a:endParaRPr>
          </a:p>
          <a:p>
            <a:pPr marL="285750" indent="-285750">
              <a:buFont typeface="Arial"/>
              <a:buChar char="•"/>
            </a:pPr>
            <a:r>
              <a:rPr lang="en-GB" sz="2800" dirty="0" smtClean="0">
                <a:solidFill>
                  <a:schemeClr val="tx1">
                    <a:lumMod val="75000"/>
                    <a:lumOff val="25000"/>
                  </a:schemeClr>
                </a:solidFill>
              </a:rPr>
              <a:t>Co-ordinate research activities within the EU across Member States</a:t>
            </a:r>
          </a:p>
          <a:p>
            <a:pPr marL="285750" indent="-285750">
              <a:buFont typeface="Arial"/>
              <a:buChar char="•"/>
            </a:pPr>
            <a:endParaRPr lang="en-GB" sz="1200" dirty="0" smtClean="0">
              <a:solidFill>
                <a:schemeClr val="tx1">
                  <a:lumMod val="75000"/>
                  <a:lumOff val="25000"/>
                </a:schemeClr>
              </a:solidFill>
            </a:endParaRPr>
          </a:p>
          <a:p>
            <a:pPr marL="285750" indent="-285750">
              <a:buFont typeface="Arial"/>
              <a:buChar char="•"/>
            </a:pPr>
            <a:r>
              <a:rPr lang="en-GB" sz="2800" dirty="0" smtClean="0">
                <a:solidFill>
                  <a:schemeClr val="tx1">
                    <a:lumMod val="75000"/>
                    <a:lumOff val="25000"/>
                  </a:schemeClr>
                </a:solidFill>
              </a:rPr>
              <a:t>Build research capacity across the EU</a:t>
            </a:r>
          </a:p>
          <a:p>
            <a:pPr marL="285750" indent="-285750">
              <a:buFont typeface="Arial"/>
              <a:buChar char="•"/>
            </a:pPr>
            <a:endParaRPr lang="en-GB" sz="1200" dirty="0" smtClean="0">
              <a:solidFill>
                <a:schemeClr val="tx1">
                  <a:lumMod val="75000"/>
                  <a:lumOff val="25000"/>
                </a:schemeClr>
              </a:solidFill>
            </a:endParaRPr>
          </a:p>
          <a:p>
            <a:pPr marL="285750" indent="-285750">
              <a:buFont typeface="Arial"/>
              <a:buChar char="•"/>
            </a:pPr>
            <a:r>
              <a:rPr lang="en-GB" sz="2800" dirty="0" smtClean="0">
                <a:solidFill>
                  <a:schemeClr val="tx1">
                    <a:lumMod val="75000"/>
                    <a:lumOff val="25000"/>
                  </a:schemeClr>
                </a:solidFill>
              </a:rPr>
              <a:t>Support other policy fields such as environment, health and socio-economic problems</a:t>
            </a:r>
          </a:p>
          <a:p>
            <a:pPr marL="285750" indent="-285750">
              <a:buFont typeface="Arial"/>
              <a:buChar char="•"/>
            </a:pPr>
            <a:endParaRPr lang="en-GB" sz="1200" dirty="0" smtClean="0">
              <a:solidFill>
                <a:schemeClr val="tx1">
                  <a:lumMod val="75000"/>
                  <a:lumOff val="25000"/>
                </a:schemeClr>
              </a:solidFill>
            </a:endParaRPr>
          </a:p>
          <a:p>
            <a:pPr marL="285750" indent="-285750">
              <a:buFont typeface="Arial"/>
              <a:buChar char="•"/>
            </a:pPr>
            <a:r>
              <a:rPr lang="en-GB" sz="2800" dirty="0" smtClean="0">
                <a:solidFill>
                  <a:schemeClr val="tx1">
                    <a:lumMod val="75000"/>
                    <a:lumOff val="25000"/>
                  </a:schemeClr>
                </a:solidFill>
              </a:rPr>
              <a:t>Promote understanding of the role of science in a modern society</a:t>
            </a:r>
          </a:p>
          <a:p>
            <a:pPr marL="285750" indent="-285750">
              <a:buFont typeface="Arial"/>
              <a:buChar char="•"/>
            </a:pPr>
            <a:endParaRPr lang="en-GB" sz="1200" dirty="0" smtClean="0">
              <a:solidFill>
                <a:schemeClr val="tx1">
                  <a:lumMod val="75000"/>
                  <a:lumOff val="25000"/>
                </a:schemeClr>
              </a:solidFill>
            </a:endParaRPr>
          </a:p>
        </p:txBody>
      </p:sp>
    </p:spTree>
    <p:extLst>
      <p:ext uri="{BB962C8B-B14F-4D97-AF65-F5344CB8AC3E}">
        <p14:creationId xmlns:p14="http://schemas.microsoft.com/office/powerpoint/2010/main" val="1879355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Step 1: analyse the Planned Policy’s aims and their relation to gender equality</a:t>
            </a:r>
            <a:endParaRPr lang="en-GB" dirty="0"/>
          </a:p>
        </p:txBody>
      </p:sp>
      <p:sp>
        <p:nvSpPr>
          <p:cNvPr id="5" name="Rechthoek 4"/>
          <p:cNvSpPr/>
          <p:nvPr/>
        </p:nvSpPr>
        <p:spPr>
          <a:xfrm>
            <a:off x="170944" y="1929787"/>
            <a:ext cx="11819585" cy="954107"/>
          </a:xfrm>
          <a:prstGeom prst="rect">
            <a:avLst/>
          </a:prstGeom>
        </p:spPr>
        <p:txBody>
          <a:bodyPr wrap="square">
            <a:spAutoFit/>
          </a:bodyPr>
          <a:lstStyle/>
          <a:p>
            <a:pPr marL="514350" lvl="0" indent="-514350">
              <a:buFont typeface="+mj-lt"/>
              <a:buAutoNum type="arabicPeriod"/>
            </a:pPr>
            <a:r>
              <a:rPr lang="en-GB" sz="2800" dirty="0">
                <a:solidFill>
                  <a:schemeClr val="tx1">
                    <a:lumMod val="75000"/>
                    <a:lumOff val="25000"/>
                  </a:schemeClr>
                </a:solidFill>
              </a:rPr>
              <a:t>What </a:t>
            </a:r>
            <a:r>
              <a:rPr lang="en-GB" sz="2800" dirty="0" smtClean="0">
                <a:solidFill>
                  <a:schemeClr val="tx1">
                    <a:lumMod val="75000"/>
                    <a:lumOff val="25000"/>
                  </a:schemeClr>
                </a:solidFill>
              </a:rPr>
              <a:t>problem or  </a:t>
            </a:r>
            <a:r>
              <a:rPr lang="en-GB" sz="2800" dirty="0">
                <a:solidFill>
                  <a:schemeClr val="tx1">
                    <a:lumMod val="75000"/>
                    <a:lumOff val="25000"/>
                  </a:schemeClr>
                </a:solidFill>
              </a:rPr>
              <a:t>issue is being addressed by this policy/legislative intervention?</a:t>
            </a:r>
            <a:endParaRPr lang="nl-NL" sz="2800" dirty="0">
              <a:solidFill>
                <a:schemeClr val="tx1">
                  <a:lumMod val="75000"/>
                  <a:lumOff val="25000"/>
                </a:schemeClr>
              </a:solidFill>
            </a:endParaRPr>
          </a:p>
        </p:txBody>
      </p:sp>
      <p:sp>
        <p:nvSpPr>
          <p:cNvPr id="6" name="Rechthoek 5"/>
          <p:cNvSpPr/>
          <p:nvPr/>
        </p:nvSpPr>
        <p:spPr>
          <a:xfrm>
            <a:off x="170944" y="2858023"/>
            <a:ext cx="11849881" cy="523220"/>
          </a:xfrm>
          <a:prstGeom prst="rect">
            <a:avLst/>
          </a:prstGeom>
        </p:spPr>
        <p:txBody>
          <a:bodyPr wrap="square">
            <a:spAutoFit/>
          </a:bodyPr>
          <a:lstStyle/>
          <a:p>
            <a:pPr marL="514350" lvl="0" indent="-514350">
              <a:buFont typeface="+mj-lt"/>
              <a:buAutoNum type="arabicPeriod" startAt="2"/>
            </a:pPr>
            <a:r>
              <a:rPr lang="en-GB" sz="2800" dirty="0">
                <a:solidFill>
                  <a:schemeClr val="tx1">
                    <a:lumMod val="75000"/>
                    <a:lumOff val="25000"/>
                  </a:schemeClr>
                </a:solidFill>
              </a:rPr>
              <a:t>Why is this intervention being considered?</a:t>
            </a:r>
            <a:endParaRPr lang="nl-NL" sz="2800" dirty="0">
              <a:solidFill>
                <a:schemeClr val="tx1">
                  <a:lumMod val="75000"/>
                  <a:lumOff val="25000"/>
                </a:schemeClr>
              </a:solidFill>
            </a:endParaRPr>
          </a:p>
        </p:txBody>
      </p:sp>
      <p:sp>
        <p:nvSpPr>
          <p:cNvPr id="7" name="Rechthoek 6"/>
          <p:cNvSpPr/>
          <p:nvPr/>
        </p:nvSpPr>
        <p:spPr>
          <a:xfrm>
            <a:off x="170945" y="3435063"/>
            <a:ext cx="11996634" cy="954107"/>
          </a:xfrm>
          <a:prstGeom prst="rect">
            <a:avLst/>
          </a:prstGeom>
        </p:spPr>
        <p:txBody>
          <a:bodyPr wrap="square">
            <a:spAutoFit/>
          </a:bodyPr>
          <a:lstStyle/>
          <a:p>
            <a:pPr marL="514350" lvl="0" indent="-514350">
              <a:buFont typeface="+mj-lt"/>
              <a:buAutoNum type="arabicPeriod" startAt="3"/>
            </a:pPr>
            <a:r>
              <a:rPr lang="en-GB" sz="2800" dirty="0">
                <a:solidFill>
                  <a:schemeClr val="tx1">
                    <a:lumMod val="75000"/>
                    <a:lumOff val="25000"/>
                  </a:schemeClr>
                </a:solidFill>
              </a:rPr>
              <a:t>Is the intervention (already) intended to contribute to gender equality? If yes, how?</a:t>
            </a:r>
            <a:endParaRPr lang="nl-NL" sz="2800" dirty="0">
              <a:solidFill>
                <a:schemeClr val="tx1">
                  <a:lumMod val="75000"/>
                  <a:lumOff val="25000"/>
                </a:schemeClr>
              </a:solidFill>
            </a:endParaRPr>
          </a:p>
        </p:txBody>
      </p:sp>
      <p:sp>
        <p:nvSpPr>
          <p:cNvPr id="8" name="Rechthoek 7"/>
          <p:cNvSpPr/>
          <p:nvPr/>
        </p:nvSpPr>
        <p:spPr>
          <a:xfrm>
            <a:off x="170945" y="4348091"/>
            <a:ext cx="11812786" cy="519827"/>
          </a:xfrm>
          <a:prstGeom prst="rect">
            <a:avLst/>
          </a:prstGeom>
        </p:spPr>
        <p:txBody>
          <a:bodyPr wrap="square">
            <a:spAutoFit/>
          </a:bodyPr>
          <a:lstStyle/>
          <a:p>
            <a:pPr marL="514350" indent="-514350">
              <a:buFont typeface="+mj-lt"/>
              <a:buAutoNum type="arabicPeriod" startAt="4"/>
            </a:pPr>
            <a:r>
              <a:rPr lang="en-GB" sz="2800" dirty="0">
                <a:solidFill>
                  <a:schemeClr val="tx1">
                    <a:lumMod val="75000"/>
                    <a:lumOff val="25000"/>
                  </a:schemeClr>
                </a:solidFill>
              </a:rPr>
              <a:t>What are the existing gender equality objectives in this field</a:t>
            </a:r>
            <a:r>
              <a:rPr lang="en-GB" sz="2800" dirty="0" smtClean="0">
                <a:solidFill>
                  <a:schemeClr val="tx1">
                    <a:lumMod val="75000"/>
                    <a:lumOff val="25000"/>
                  </a:schemeClr>
                </a:solidFill>
              </a:rPr>
              <a:t>?</a:t>
            </a:r>
            <a:endParaRPr lang="nl-NL" sz="2800" dirty="0">
              <a:solidFill>
                <a:schemeClr val="tx1">
                  <a:lumMod val="75000"/>
                  <a:lumOff val="25000"/>
                </a:schemeClr>
              </a:solidFill>
            </a:endParaRPr>
          </a:p>
        </p:txBody>
      </p:sp>
      <p:sp>
        <p:nvSpPr>
          <p:cNvPr id="9" name="Rechthoek 8"/>
          <p:cNvSpPr/>
          <p:nvPr/>
        </p:nvSpPr>
        <p:spPr>
          <a:xfrm>
            <a:off x="170945" y="5007629"/>
            <a:ext cx="11867502" cy="954107"/>
          </a:xfrm>
          <a:prstGeom prst="rect">
            <a:avLst/>
          </a:prstGeom>
        </p:spPr>
        <p:txBody>
          <a:bodyPr wrap="square">
            <a:spAutoFit/>
          </a:bodyPr>
          <a:lstStyle/>
          <a:p>
            <a:pPr marL="514350" lvl="0" indent="-514350">
              <a:buFont typeface="+mj-lt"/>
              <a:buAutoNum type="arabicPeriod" startAt="5"/>
            </a:pPr>
            <a:r>
              <a:rPr lang="en-GB" sz="2800" dirty="0" smtClean="0">
                <a:solidFill>
                  <a:schemeClr val="tx1">
                    <a:lumMod val="75000"/>
                    <a:lumOff val="25000"/>
                  </a:schemeClr>
                </a:solidFill>
              </a:rPr>
              <a:t>Who </a:t>
            </a:r>
            <a:r>
              <a:rPr lang="en-GB" sz="2800" dirty="0">
                <a:solidFill>
                  <a:schemeClr val="tx1">
                    <a:lumMod val="75000"/>
                    <a:lumOff val="25000"/>
                  </a:schemeClr>
                </a:solidFill>
              </a:rPr>
              <a:t>is/are the policy’s primary target group(s)? This can include people and legal entities.</a:t>
            </a:r>
            <a:endParaRPr lang="nl-NL" sz="2800" dirty="0">
              <a:solidFill>
                <a:schemeClr val="tx1">
                  <a:lumMod val="75000"/>
                  <a:lumOff val="25000"/>
                </a:schemeClr>
              </a:solidFill>
            </a:endParaRPr>
          </a:p>
        </p:txBody>
      </p:sp>
      <p:sp>
        <p:nvSpPr>
          <p:cNvPr id="10" name="Rechthoek 9"/>
          <p:cNvSpPr/>
          <p:nvPr/>
        </p:nvSpPr>
        <p:spPr>
          <a:xfrm>
            <a:off x="195366" y="5911441"/>
            <a:ext cx="11818662" cy="954107"/>
          </a:xfrm>
          <a:prstGeom prst="rect">
            <a:avLst/>
          </a:prstGeom>
        </p:spPr>
        <p:txBody>
          <a:bodyPr wrap="square">
            <a:spAutoFit/>
          </a:bodyPr>
          <a:lstStyle/>
          <a:p>
            <a:pPr marL="514350" lvl="0" indent="-514350">
              <a:buFont typeface="+mj-lt"/>
              <a:buAutoNum type="arabicPeriod" startAt="6"/>
            </a:pPr>
            <a:r>
              <a:rPr lang="en-GB" sz="2800" dirty="0">
                <a:solidFill>
                  <a:schemeClr val="tx1">
                    <a:lumMod val="75000"/>
                    <a:lumOff val="25000"/>
                  </a:schemeClr>
                </a:solidFill>
              </a:rPr>
              <a:t>What will the direct and indirect impacts of the planned policy be, on these target groups?</a:t>
            </a:r>
            <a:endParaRPr lang="nl-NL" sz="2800" dirty="0">
              <a:solidFill>
                <a:schemeClr val="tx1">
                  <a:lumMod val="75000"/>
                  <a:lumOff val="25000"/>
                </a:schemeClr>
              </a:solidFill>
            </a:endParaRPr>
          </a:p>
        </p:txBody>
      </p:sp>
      <p:sp>
        <p:nvSpPr>
          <p:cNvPr id="3" name="Tekstvak 2"/>
          <p:cNvSpPr txBox="1"/>
          <p:nvPr/>
        </p:nvSpPr>
        <p:spPr>
          <a:xfrm>
            <a:off x="186779" y="1979436"/>
            <a:ext cx="9936643" cy="523220"/>
          </a:xfrm>
          <a:prstGeom prst="rect">
            <a:avLst/>
          </a:prstGeom>
          <a:noFill/>
        </p:spPr>
        <p:txBody>
          <a:bodyPr wrap="square" rtlCol="0">
            <a:spAutoFit/>
          </a:bodyPr>
          <a:lstStyle/>
          <a:p>
            <a:pPr marL="342900" indent="-342900">
              <a:buFont typeface="+mj-lt"/>
              <a:buAutoNum type="arabicPeriod"/>
            </a:pPr>
            <a:r>
              <a:rPr lang="en-GB" sz="2800" dirty="0" smtClean="0"/>
              <a:t>The need for scientific competitiveness</a:t>
            </a:r>
            <a:endParaRPr lang="en-GB" sz="2800" dirty="0"/>
          </a:p>
        </p:txBody>
      </p:sp>
      <p:sp>
        <p:nvSpPr>
          <p:cNvPr id="4" name="Tekstvak 3"/>
          <p:cNvSpPr txBox="1"/>
          <p:nvPr/>
        </p:nvSpPr>
        <p:spPr>
          <a:xfrm>
            <a:off x="205457" y="2875785"/>
            <a:ext cx="9955322" cy="523220"/>
          </a:xfrm>
          <a:prstGeom prst="rect">
            <a:avLst/>
          </a:prstGeom>
          <a:noFill/>
        </p:spPr>
        <p:txBody>
          <a:bodyPr wrap="square" rtlCol="0">
            <a:spAutoFit/>
          </a:bodyPr>
          <a:lstStyle/>
          <a:p>
            <a:pPr marL="342900" indent="-342900">
              <a:buFont typeface="+mj-lt"/>
              <a:buAutoNum type="arabicPeriod" startAt="2"/>
            </a:pPr>
            <a:r>
              <a:rPr lang="en-GB" sz="2800" dirty="0" smtClean="0">
                <a:solidFill>
                  <a:schemeClr val="tx1">
                    <a:lumMod val="75000"/>
                    <a:lumOff val="25000"/>
                  </a:schemeClr>
                </a:solidFill>
              </a:rPr>
              <a:t>Well documented skills shortages and lack of competitiveness</a:t>
            </a:r>
            <a:endParaRPr lang="en-GB" sz="2800" dirty="0">
              <a:solidFill>
                <a:schemeClr val="tx1">
                  <a:lumMod val="75000"/>
                  <a:lumOff val="25000"/>
                </a:schemeClr>
              </a:solidFill>
            </a:endParaRPr>
          </a:p>
        </p:txBody>
      </p:sp>
      <p:sp>
        <p:nvSpPr>
          <p:cNvPr id="11" name="Tekstvak 10"/>
          <p:cNvSpPr txBox="1"/>
          <p:nvPr/>
        </p:nvSpPr>
        <p:spPr>
          <a:xfrm>
            <a:off x="205457" y="3548046"/>
            <a:ext cx="9824576" cy="523220"/>
          </a:xfrm>
          <a:prstGeom prst="rect">
            <a:avLst/>
          </a:prstGeom>
          <a:noFill/>
        </p:spPr>
        <p:txBody>
          <a:bodyPr wrap="square" rtlCol="0">
            <a:spAutoFit/>
          </a:bodyPr>
          <a:lstStyle/>
          <a:p>
            <a:pPr marL="342900" indent="-342900">
              <a:buFont typeface="+mj-lt"/>
              <a:buAutoNum type="arabicPeriod" startAt="3"/>
            </a:pPr>
            <a:r>
              <a:rPr lang="en-GB" sz="2800" dirty="0" smtClean="0">
                <a:solidFill>
                  <a:schemeClr val="tx1">
                    <a:lumMod val="75000"/>
                    <a:lumOff val="25000"/>
                  </a:schemeClr>
                </a:solidFill>
              </a:rPr>
              <a:t>No</a:t>
            </a:r>
            <a:endParaRPr lang="en-GB" sz="2800" dirty="0">
              <a:solidFill>
                <a:schemeClr val="tx1">
                  <a:lumMod val="75000"/>
                  <a:lumOff val="25000"/>
                </a:schemeClr>
              </a:solidFill>
            </a:endParaRPr>
          </a:p>
        </p:txBody>
      </p:sp>
      <p:sp>
        <p:nvSpPr>
          <p:cNvPr id="12" name="Tekstvak 11"/>
          <p:cNvSpPr txBox="1"/>
          <p:nvPr/>
        </p:nvSpPr>
        <p:spPr>
          <a:xfrm>
            <a:off x="205458" y="4201634"/>
            <a:ext cx="10478303" cy="954107"/>
          </a:xfrm>
          <a:prstGeom prst="rect">
            <a:avLst/>
          </a:prstGeom>
          <a:noFill/>
        </p:spPr>
        <p:txBody>
          <a:bodyPr wrap="square" rtlCol="0">
            <a:spAutoFit/>
          </a:bodyPr>
          <a:lstStyle/>
          <a:p>
            <a:pPr marL="514350" indent="-514350">
              <a:buFont typeface="+mj-lt"/>
              <a:buAutoNum type="arabicPeriod" startAt="4"/>
            </a:pPr>
            <a:r>
              <a:rPr lang="en-GB" sz="2800" dirty="0" smtClean="0">
                <a:solidFill>
                  <a:schemeClr val="tx1">
                    <a:lumMod val="75000"/>
                    <a:lumOff val="25000"/>
                  </a:schemeClr>
                </a:solidFill>
              </a:rPr>
              <a:t>“DG Research should encourage the participation of women” + GM commitments</a:t>
            </a:r>
            <a:endParaRPr lang="en-GB" sz="2800" dirty="0">
              <a:solidFill>
                <a:schemeClr val="tx1">
                  <a:lumMod val="75000"/>
                  <a:lumOff val="25000"/>
                </a:schemeClr>
              </a:solidFill>
            </a:endParaRPr>
          </a:p>
        </p:txBody>
      </p:sp>
      <p:sp>
        <p:nvSpPr>
          <p:cNvPr id="13" name="Tekstvak 12"/>
          <p:cNvSpPr txBox="1"/>
          <p:nvPr/>
        </p:nvSpPr>
        <p:spPr>
          <a:xfrm>
            <a:off x="224135" y="5228699"/>
            <a:ext cx="9432340" cy="523220"/>
          </a:xfrm>
          <a:prstGeom prst="rect">
            <a:avLst/>
          </a:prstGeom>
          <a:noFill/>
        </p:spPr>
        <p:txBody>
          <a:bodyPr wrap="square" rtlCol="0">
            <a:spAutoFit/>
          </a:bodyPr>
          <a:lstStyle/>
          <a:p>
            <a:pPr marL="342900" indent="-342900">
              <a:buFont typeface="+mj-lt"/>
              <a:buAutoNum type="arabicPeriod" startAt="5"/>
            </a:pPr>
            <a:r>
              <a:rPr lang="en-GB" sz="2800" dirty="0" smtClean="0">
                <a:solidFill>
                  <a:schemeClr val="tx1">
                    <a:lumMod val="75000"/>
                    <a:lumOff val="25000"/>
                  </a:schemeClr>
                </a:solidFill>
              </a:rPr>
              <a:t>Research projects receiving research funds; </a:t>
            </a:r>
            <a:endParaRPr lang="en-GB" sz="2800" dirty="0">
              <a:solidFill>
                <a:schemeClr val="tx1">
                  <a:lumMod val="75000"/>
                  <a:lumOff val="25000"/>
                </a:schemeClr>
              </a:solidFill>
            </a:endParaRPr>
          </a:p>
        </p:txBody>
      </p:sp>
      <p:sp>
        <p:nvSpPr>
          <p:cNvPr id="14" name="Tekstvak 13"/>
          <p:cNvSpPr txBox="1"/>
          <p:nvPr/>
        </p:nvSpPr>
        <p:spPr>
          <a:xfrm>
            <a:off x="224136" y="5956983"/>
            <a:ext cx="11374842" cy="523220"/>
          </a:xfrm>
          <a:prstGeom prst="rect">
            <a:avLst/>
          </a:prstGeom>
          <a:noFill/>
        </p:spPr>
        <p:txBody>
          <a:bodyPr wrap="square" rtlCol="0">
            <a:spAutoFit/>
          </a:bodyPr>
          <a:lstStyle/>
          <a:p>
            <a:pPr marL="342900" indent="-342900">
              <a:buFont typeface="+mj-lt"/>
              <a:buAutoNum type="arabicPeriod" startAt="6"/>
            </a:pPr>
            <a:r>
              <a:rPr lang="en-GB" sz="2800" dirty="0" smtClean="0">
                <a:solidFill>
                  <a:schemeClr val="tx1">
                    <a:lumMod val="75000"/>
                    <a:lumOff val="25000"/>
                  </a:schemeClr>
                </a:solidFill>
              </a:rPr>
              <a:t>Researchers will work on specified topics and mobility will be encouraged </a:t>
            </a:r>
            <a:endParaRPr lang="en-GB" sz="2800" dirty="0">
              <a:solidFill>
                <a:schemeClr val="tx1">
                  <a:lumMod val="75000"/>
                  <a:lumOff val="25000"/>
                </a:schemeClr>
              </a:solidFill>
            </a:endParaRPr>
          </a:p>
        </p:txBody>
      </p:sp>
    </p:spTree>
    <p:extLst>
      <p:ext uri="{BB962C8B-B14F-4D97-AF65-F5344CB8AC3E}">
        <p14:creationId xmlns:p14="http://schemas.microsoft.com/office/powerpoint/2010/main" val="6984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3" grpId="0"/>
      <p:bldP spid="4" grpId="0"/>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Step 2 : identify existing inequalities</a:t>
            </a:r>
            <a:endParaRPr lang="en-GB" dirty="0"/>
          </a:p>
        </p:txBody>
      </p:sp>
      <p:sp>
        <p:nvSpPr>
          <p:cNvPr id="4" name="Tekstvak 3"/>
          <p:cNvSpPr txBox="1"/>
          <p:nvPr/>
        </p:nvSpPr>
        <p:spPr>
          <a:xfrm>
            <a:off x="0" y="1979436"/>
            <a:ext cx="11916501" cy="2616101"/>
          </a:xfrm>
          <a:prstGeom prst="rect">
            <a:avLst/>
          </a:prstGeom>
          <a:noFill/>
        </p:spPr>
        <p:txBody>
          <a:bodyPr wrap="square" rtlCol="0">
            <a:spAutoFit/>
          </a:bodyPr>
          <a:lstStyle/>
          <a:p>
            <a:pPr marL="285750" indent="-285750">
              <a:buFont typeface="Arial"/>
              <a:buChar char="•"/>
            </a:pPr>
            <a:r>
              <a:rPr lang="en-GB" sz="2800" dirty="0" smtClean="0">
                <a:solidFill>
                  <a:schemeClr val="tx1">
                    <a:lumMod val="75000"/>
                    <a:lumOff val="25000"/>
                  </a:schemeClr>
                </a:solidFill>
              </a:rPr>
              <a:t>Conduct research to find out what these are </a:t>
            </a:r>
            <a:r>
              <a:rPr lang="mr-IN" sz="2800" dirty="0" smtClean="0">
                <a:solidFill>
                  <a:schemeClr val="tx1">
                    <a:lumMod val="75000"/>
                    <a:lumOff val="25000"/>
                  </a:schemeClr>
                </a:solidFill>
              </a:rPr>
              <a:t>–</a:t>
            </a:r>
            <a:r>
              <a:rPr lang="en-GB" sz="2800" dirty="0" smtClean="0">
                <a:solidFill>
                  <a:schemeClr val="tx1">
                    <a:lumMod val="75000"/>
                    <a:lumOff val="25000"/>
                  </a:schemeClr>
                </a:solidFill>
              </a:rPr>
              <a:t> </a:t>
            </a:r>
            <a:r>
              <a:rPr lang="en-GB" sz="2800" dirty="0" smtClean="0">
                <a:solidFill>
                  <a:schemeClr val="accent1">
                    <a:lumMod val="75000"/>
                    <a:lumOff val="25000"/>
                  </a:schemeClr>
                </a:solidFill>
              </a:rPr>
              <a:t>searched for statistics, papers and comparable GM policies in science</a:t>
            </a:r>
          </a:p>
          <a:p>
            <a:pPr marL="285750" indent="-285750">
              <a:buFont typeface="Arial"/>
              <a:buChar char="•"/>
            </a:pPr>
            <a:endParaRPr lang="en-GB" sz="1200" dirty="0" smtClean="0">
              <a:solidFill>
                <a:schemeClr val="accent1">
                  <a:lumMod val="75000"/>
                  <a:lumOff val="25000"/>
                </a:schemeClr>
              </a:solidFill>
            </a:endParaRPr>
          </a:p>
          <a:p>
            <a:pPr marL="285750" indent="-285750">
              <a:buFont typeface="Arial"/>
              <a:buChar char="•"/>
            </a:pPr>
            <a:r>
              <a:rPr lang="en-GB" sz="2800" dirty="0" smtClean="0">
                <a:solidFill>
                  <a:schemeClr val="tx1">
                    <a:lumMod val="75000"/>
                    <a:lumOff val="25000"/>
                  </a:schemeClr>
                </a:solidFill>
              </a:rPr>
              <a:t>Consult with civil society/relevant user groups </a:t>
            </a:r>
            <a:r>
              <a:rPr lang="mr-IN" sz="2800" dirty="0" smtClean="0">
                <a:solidFill>
                  <a:schemeClr val="tx1">
                    <a:lumMod val="75000"/>
                    <a:lumOff val="25000"/>
                  </a:schemeClr>
                </a:solidFill>
              </a:rPr>
              <a:t>–</a:t>
            </a:r>
            <a:r>
              <a:rPr lang="en-GB" sz="2800" dirty="0" smtClean="0">
                <a:solidFill>
                  <a:schemeClr val="tx1">
                    <a:lumMod val="75000"/>
                    <a:lumOff val="25000"/>
                  </a:schemeClr>
                </a:solidFill>
              </a:rPr>
              <a:t> </a:t>
            </a:r>
            <a:r>
              <a:rPr lang="en-GB" sz="2800" dirty="0" smtClean="0">
                <a:solidFill>
                  <a:schemeClr val="accent1">
                    <a:lumMod val="75000"/>
                    <a:lumOff val="25000"/>
                  </a:schemeClr>
                </a:solidFill>
              </a:rPr>
              <a:t>contacted existing experts/practitioners in gender and science and local gender equality unit</a:t>
            </a:r>
            <a:endParaRPr lang="en-GB" sz="2800" dirty="0" smtClean="0">
              <a:solidFill>
                <a:schemeClr val="tx1">
                  <a:lumMod val="75000"/>
                  <a:lumOff val="25000"/>
                </a:schemeClr>
              </a:solidFill>
            </a:endParaRPr>
          </a:p>
          <a:p>
            <a:endParaRPr lang="en-GB" sz="1200" dirty="0" smtClean="0">
              <a:solidFill>
                <a:schemeClr val="tx1">
                  <a:lumMod val="75000"/>
                  <a:lumOff val="25000"/>
                </a:schemeClr>
              </a:solidFill>
            </a:endParaRPr>
          </a:p>
          <a:p>
            <a:pPr marL="285750" indent="-285750">
              <a:buFont typeface="Arial"/>
              <a:buChar char="•"/>
            </a:pPr>
            <a:r>
              <a:rPr lang="en-GB" sz="2800" dirty="0" smtClean="0">
                <a:solidFill>
                  <a:schemeClr val="tx1">
                    <a:lumMod val="75000"/>
                    <a:lumOff val="25000"/>
                  </a:schemeClr>
                </a:solidFill>
              </a:rPr>
              <a:t>Consider 3 domains of inequality between women and men:</a:t>
            </a:r>
          </a:p>
        </p:txBody>
      </p:sp>
      <p:sp>
        <p:nvSpPr>
          <p:cNvPr id="6" name="Tekstvak 5"/>
          <p:cNvSpPr txBox="1"/>
          <p:nvPr/>
        </p:nvSpPr>
        <p:spPr>
          <a:xfrm>
            <a:off x="-205458" y="4463069"/>
            <a:ext cx="12322745" cy="800219"/>
          </a:xfrm>
          <a:prstGeom prst="rect">
            <a:avLst/>
          </a:prstGeom>
          <a:noFill/>
        </p:spPr>
        <p:txBody>
          <a:bodyPr wrap="square" rtlCol="0">
            <a:spAutoFit/>
          </a:bodyPr>
          <a:lstStyle/>
          <a:p>
            <a:pPr marL="742950" lvl="1" indent="-285750">
              <a:buFont typeface="Arial"/>
              <a:buChar char="•"/>
            </a:pPr>
            <a:r>
              <a:rPr lang="en-GB" sz="2800" dirty="0">
                <a:solidFill>
                  <a:schemeClr val="tx1">
                    <a:lumMod val="75000"/>
                    <a:lumOff val="25000"/>
                  </a:schemeClr>
                </a:solidFill>
              </a:rPr>
              <a:t>Division of labour by gender </a:t>
            </a:r>
            <a:r>
              <a:rPr lang="mr-IN" sz="2800" dirty="0">
                <a:solidFill>
                  <a:schemeClr val="tx1">
                    <a:lumMod val="75000"/>
                    <a:lumOff val="25000"/>
                  </a:schemeClr>
                </a:solidFill>
              </a:rPr>
              <a:t>–</a:t>
            </a:r>
            <a:r>
              <a:rPr lang="en-GB" sz="2800" dirty="0">
                <a:solidFill>
                  <a:schemeClr val="tx1">
                    <a:lumMod val="75000"/>
                    <a:lumOff val="25000"/>
                  </a:schemeClr>
                </a:solidFill>
              </a:rPr>
              <a:t> paid/unpaid </a:t>
            </a:r>
            <a:r>
              <a:rPr lang="en-GB" sz="2800" dirty="0" smtClean="0">
                <a:solidFill>
                  <a:schemeClr val="tx1">
                    <a:lumMod val="75000"/>
                    <a:lumOff val="25000"/>
                  </a:schemeClr>
                </a:solidFill>
              </a:rPr>
              <a:t>labour; </a:t>
            </a:r>
            <a:r>
              <a:rPr lang="en-GB" sz="2800" dirty="0">
                <a:solidFill>
                  <a:schemeClr val="tx1">
                    <a:lumMod val="75000"/>
                    <a:lumOff val="25000"/>
                  </a:schemeClr>
                </a:solidFill>
              </a:rPr>
              <a:t>occupational segregation</a:t>
            </a:r>
          </a:p>
          <a:p>
            <a:endParaRPr lang="en-GB" dirty="0"/>
          </a:p>
        </p:txBody>
      </p:sp>
      <p:sp>
        <p:nvSpPr>
          <p:cNvPr id="7" name="Tekstvak 6"/>
          <p:cNvSpPr txBox="1"/>
          <p:nvPr/>
        </p:nvSpPr>
        <p:spPr>
          <a:xfrm>
            <a:off x="-205457" y="4929917"/>
            <a:ext cx="11841790" cy="523220"/>
          </a:xfrm>
          <a:prstGeom prst="rect">
            <a:avLst/>
          </a:prstGeom>
          <a:noFill/>
        </p:spPr>
        <p:txBody>
          <a:bodyPr wrap="square" rtlCol="0">
            <a:spAutoFit/>
          </a:bodyPr>
          <a:lstStyle/>
          <a:p>
            <a:pPr marL="742950" lvl="1" indent="-285750">
              <a:buFont typeface="Arial"/>
              <a:buChar char="•"/>
            </a:pPr>
            <a:r>
              <a:rPr lang="en-GB" sz="2800" dirty="0">
                <a:solidFill>
                  <a:schemeClr val="tx1">
                    <a:lumMod val="75000"/>
                    <a:lumOff val="25000"/>
                  </a:schemeClr>
                </a:solidFill>
              </a:rPr>
              <a:t>Organisation of private life </a:t>
            </a:r>
            <a:r>
              <a:rPr lang="mr-IN" sz="2800" dirty="0">
                <a:solidFill>
                  <a:schemeClr val="tx1">
                    <a:lumMod val="75000"/>
                    <a:lumOff val="25000"/>
                  </a:schemeClr>
                </a:solidFill>
              </a:rPr>
              <a:t>–</a:t>
            </a:r>
            <a:r>
              <a:rPr lang="en-GB" sz="2800" dirty="0">
                <a:solidFill>
                  <a:schemeClr val="tx1">
                    <a:lumMod val="75000"/>
                    <a:lumOff val="25000"/>
                  </a:schemeClr>
                </a:solidFill>
              </a:rPr>
              <a:t> </a:t>
            </a:r>
            <a:r>
              <a:rPr lang="en-GB" sz="2800" dirty="0" smtClean="0">
                <a:solidFill>
                  <a:schemeClr val="tx1">
                    <a:lumMod val="75000"/>
                    <a:lumOff val="25000"/>
                  </a:schemeClr>
                </a:solidFill>
              </a:rPr>
              <a:t>violence, reproduction</a:t>
            </a:r>
            <a:r>
              <a:rPr lang="en-GB" sz="2800" dirty="0">
                <a:solidFill>
                  <a:schemeClr val="tx1">
                    <a:lumMod val="75000"/>
                    <a:lumOff val="25000"/>
                  </a:schemeClr>
                </a:solidFill>
              </a:rPr>
              <a:t>, caring </a:t>
            </a:r>
            <a:r>
              <a:rPr lang="en-GB" sz="2800" dirty="0" smtClean="0">
                <a:solidFill>
                  <a:schemeClr val="tx1">
                    <a:lumMod val="75000"/>
                    <a:lumOff val="25000"/>
                  </a:schemeClr>
                </a:solidFill>
              </a:rPr>
              <a:t>responsibilities</a:t>
            </a:r>
            <a:endParaRPr lang="en-GB" sz="2800" dirty="0">
              <a:solidFill>
                <a:schemeClr val="tx1">
                  <a:lumMod val="75000"/>
                  <a:lumOff val="25000"/>
                </a:schemeClr>
              </a:solidFill>
            </a:endParaRPr>
          </a:p>
        </p:txBody>
      </p:sp>
      <p:sp>
        <p:nvSpPr>
          <p:cNvPr id="8" name="Tekstvak 7"/>
          <p:cNvSpPr txBox="1"/>
          <p:nvPr/>
        </p:nvSpPr>
        <p:spPr>
          <a:xfrm>
            <a:off x="-186777" y="5396766"/>
            <a:ext cx="12140636" cy="954107"/>
          </a:xfrm>
          <a:prstGeom prst="rect">
            <a:avLst/>
          </a:prstGeom>
          <a:noFill/>
        </p:spPr>
        <p:txBody>
          <a:bodyPr wrap="square" rtlCol="0">
            <a:spAutoFit/>
          </a:bodyPr>
          <a:lstStyle/>
          <a:p>
            <a:pPr marL="742950" lvl="1" indent="-285750">
              <a:buFont typeface="Arial"/>
              <a:buChar char="•"/>
            </a:pPr>
            <a:r>
              <a:rPr lang="en-GB" sz="2800" dirty="0">
                <a:solidFill>
                  <a:schemeClr val="tx1">
                    <a:lumMod val="75000"/>
                    <a:lumOff val="25000"/>
                  </a:schemeClr>
                </a:solidFill>
              </a:rPr>
              <a:t>Organisation of citizenship </a:t>
            </a:r>
            <a:r>
              <a:rPr lang="mr-IN" sz="2800" dirty="0">
                <a:solidFill>
                  <a:schemeClr val="tx1">
                    <a:lumMod val="75000"/>
                    <a:lumOff val="25000"/>
                  </a:schemeClr>
                </a:solidFill>
              </a:rPr>
              <a:t>–</a:t>
            </a:r>
            <a:r>
              <a:rPr lang="en-GB" sz="2800" dirty="0">
                <a:solidFill>
                  <a:schemeClr val="tx1">
                    <a:lumMod val="75000"/>
                    <a:lumOff val="25000"/>
                  </a:schemeClr>
                </a:solidFill>
              </a:rPr>
              <a:t> access to and control over resources; decision </a:t>
            </a:r>
            <a:r>
              <a:rPr lang="en-GB" sz="2800" dirty="0" smtClean="0">
                <a:solidFill>
                  <a:schemeClr val="tx1">
                    <a:lumMod val="75000"/>
                    <a:lumOff val="25000"/>
                  </a:schemeClr>
                </a:solidFill>
              </a:rPr>
              <a:t>making</a:t>
            </a:r>
            <a:endParaRPr lang="en-GB" sz="2800" dirty="0">
              <a:solidFill>
                <a:schemeClr val="tx1">
                  <a:lumMod val="75000"/>
                  <a:lumOff val="25000"/>
                </a:schemeClr>
              </a:solidFill>
            </a:endParaRPr>
          </a:p>
        </p:txBody>
      </p:sp>
      <p:sp>
        <p:nvSpPr>
          <p:cNvPr id="9" name="Tekstvak 8"/>
          <p:cNvSpPr txBox="1"/>
          <p:nvPr/>
        </p:nvSpPr>
        <p:spPr>
          <a:xfrm>
            <a:off x="100266" y="1809050"/>
            <a:ext cx="11663958" cy="2677656"/>
          </a:xfrm>
          <a:prstGeom prst="rect">
            <a:avLst/>
          </a:prstGeom>
          <a:noFill/>
        </p:spPr>
        <p:txBody>
          <a:bodyPr wrap="square" rtlCol="0">
            <a:spAutoFit/>
          </a:bodyPr>
          <a:lstStyle/>
          <a:p>
            <a:pPr marL="342900" indent="-342900">
              <a:buFont typeface="Arial"/>
              <a:buChar char="•"/>
            </a:pPr>
            <a:r>
              <a:rPr lang="en-GB" sz="2400" dirty="0" smtClean="0">
                <a:solidFill>
                  <a:schemeClr val="accent1">
                    <a:lumMod val="75000"/>
                    <a:lumOff val="25000"/>
                  </a:schemeClr>
                </a:solidFill>
              </a:rPr>
              <a:t>Broadly equal numbers of women entering scientific careers but </a:t>
            </a:r>
            <a:r>
              <a:rPr lang="en-GB" sz="2400" b="1" dirty="0" smtClean="0">
                <a:solidFill>
                  <a:schemeClr val="accent1">
                    <a:lumMod val="75000"/>
                    <a:lumOff val="25000"/>
                  </a:schemeClr>
                </a:solidFill>
              </a:rPr>
              <a:t>stark </a:t>
            </a:r>
            <a:r>
              <a:rPr lang="en-GB" sz="2400" dirty="0" smtClean="0">
                <a:solidFill>
                  <a:schemeClr val="accent1">
                    <a:lumMod val="75000"/>
                    <a:lumOff val="25000"/>
                  </a:schemeClr>
                </a:solidFill>
              </a:rPr>
              <a:t>vertical segregation and patterns of horizontal segregation</a:t>
            </a:r>
          </a:p>
          <a:p>
            <a:pPr marL="342900" indent="-342900">
              <a:buFont typeface="Arial"/>
              <a:buChar char="•"/>
            </a:pPr>
            <a:r>
              <a:rPr lang="en-GB" sz="2400" dirty="0" smtClean="0">
                <a:solidFill>
                  <a:schemeClr val="accent1">
                    <a:lumMod val="75000"/>
                    <a:lumOff val="25000"/>
                  </a:schemeClr>
                </a:solidFill>
              </a:rPr>
              <a:t>Evidence of widespread discrimination </a:t>
            </a:r>
            <a:r>
              <a:rPr lang="mr-IN" sz="2400" dirty="0" smtClean="0">
                <a:solidFill>
                  <a:schemeClr val="accent1">
                    <a:lumMod val="75000"/>
                    <a:lumOff val="25000"/>
                  </a:schemeClr>
                </a:solidFill>
              </a:rPr>
              <a:t>–</a:t>
            </a:r>
            <a:r>
              <a:rPr lang="en-GB" sz="2400" dirty="0" smtClean="0">
                <a:solidFill>
                  <a:schemeClr val="accent1">
                    <a:lumMod val="75000"/>
                    <a:lumOff val="25000"/>
                  </a:schemeClr>
                </a:solidFill>
              </a:rPr>
              <a:t> stereotypes that women aren’t scientific or dedicated</a:t>
            </a:r>
          </a:p>
          <a:p>
            <a:pPr marL="342900" indent="-342900">
              <a:buFont typeface="Arial"/>
              <a:buChar char="•"/>
            </a:pPr>
            <a:r>
              <a:rPr lang="en-GB" sz="2400" dirty="0" smtClean="0">
                <a:solidFill>
                  <a:schemeClr val="accent1">
                    <a:lumMod val="75000"/>
                    <a:lumOff val="25000"/>
                  </a:schemeClr>
                </a:solidFill>
              </a:rPr>
              <a:t>Mobility policies penalising women with families</a:t>
            </a:r>
          </a:p>
          <a:p>
            <a:pPr marL="342900" indent="-342900">
              <a:buFont typeface="Arial"/>
              <a:buChar char="•"/>
            </a:pPr>
            <a:r>
              <a:rPr lang="en-GB" sz="2400" dirty="0">
                <a:solidFill>
                  <a:schemeClr val="accent1">
                    <a:lumMod val="75000"/>
                    <a:lumOff val="25000"/>
                  </a:schemeClr>
                </a:solidFill>
              </a:rPr>
              <a:t>L</a:t>
            </a:r>
            <a:r>
              <a:rPr lang="en-GB" sz="2400" dirty="0" smtClean="0">
                <a:solidFill>
                  <a:schemeClr val="accent1">
                    <a:lumMod val="75000"/>
                    <a:lumOff val="25000"/>
                  </a:schemeClr>
                </a:solidFill>
              </a:rPr>
              <a:t>ack of policies to enable return to work after maternity</a:t>
            </a:r>
          </a:p>
          <a:p>
            <a:pPr marL="342900" indent="-342900">
              <a:buFont typeface="Arial"/>
              <a:buChar char="•"/>
            </a:pPr>
            <a:r>
              <a:rPr lang="en-GB" sz="2400" dirty="0" smtClean="0">
                <a:solidFill>
                  <a:schemeClr val="accent1">
                    <a:lumMod val="75000"/>
                    <a:lumOff val="25000"/>
                  </a:schemeClr>
                </a:solidFill>
              </a:rPr>
              <a:t>Inequalities into research on women’s needs/interests (</a:t>
            </a:r>
            <a:r>
              <a:rPr lang="en-GB" sz="2400" dirty="0" err="1" smtClean="0">
                <a:solidFill>
                  <a:schemeClr val="accent1">
                    <a:lumMod val="75000"/>
                    <a:lumOff val="25000"/>
                  </a:schemeClr>
                </a:solidFill>
              </a:rPr>
              <a:t>e.g</a:t>
            </a:r>
            <a:r>
              <a:rPr lang="en-GB" sz="2400" dirty="0" smtClean="0">
                <a:solidFill>
                  <a:schemeClr val="accent1">
                    <a:lumMod val="75000"/>
                    <a:lumOff val="25000"/>
                  </a:schemeClr>
                </a:solidFill>
              </a:rPr>
              <a:t> in health, product design) </a:t>
            </a:r>
            <a:endParaRPr lang="en-GB" sz="2400" dirty="0">
              <a:solidFill>
                <a:schemeClr val="accent1">
                  <a:lumMod val="75000"/>
                  <a:lumOff val="25000"/>
                </a:schemeClr>
              </a:solidFill>
            </a:endParaRPr>
          </a:p>
        </p:txBody>
      </p:sp>
    </p:spTree>
    <p:extLst>
      <p:ext uri="{BB962C8B-B14F-4D97-AF65-F5344CB8AC3E}">
        <p14:creationId xmlns:p14="http://schemas.microsoft.com/office/powerpoint/2010/main" val="12278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Step 3 Analysis of Gender Equality Impacts</a:t>
            </a:r>
            <a:endParaRPr lang="en-GB" dirty="0"/>
          </a:p>
        </p:txBody>
      </p:sp>
      <p:sp>
        <p:nvSpPr>
          <p:cNvPr id="3" name="Tijdelijke aanduiding voor inhoud 2"/>
          <p:cNvSpPr>
            <a:spLocks noGrp="1"/>
          </p:cNvSpPr>
          <p:nvPr>
            <p:ph idx="1"/>
          </p:nvPr>
        </p:nvSpPr>
        <p:spPr>
          <a:xfrm>
            <a:off x="581193" y="2180496"/>
            <a:ext cx="10937064" cy="4509515"/>
          </a:xfrm>
        </p:spPr>
        <p:txBody>
          <a:bodyPr>
            <a:normAutofit lnSpcReduction="10000"/>
          </a:bodyPr>
          <a:lstStyle/>
          <a:p>
            <a:r>
              <a:rPr lang="en-GB" sz="2800" dirty="0" smtClean="0"/>
              <a:t>None of the measures in draft policy will help to remedy existing inequalities</a:t>
            </a:r>
          </a:p>
          <a:p>
            <a:r>
              <a:rPr lang="en-GB" sz="2800" dirty="0" smtClean="0"/>
              <a:t>Project assessment criteria likely to entrench/reproduce patterns of vertical and horizontal segregation by using the same assessment criteria</a:t>
            </a:r>
          </a:p>
          <a:p>
            <a:r>
              <a:rPr lang="en-GB" sz="2800" dirty="0" smtClean="0"/>
              <a:t>Mobility policies likely to entrench penalties in women’s careers </a:t>
            </a:r>
          </a:p>
          <a:p>
            <a:r>
              <a:rPr lang="en-GB" sz="2800" dirty="0" smtClean="0"/>
              <a:t>Commissions (draft) research priorities entrench lack of focus on women’s interests/needs</a:t>
            </a:r>
          </a:p>
          <a:p>
            <a:r>
              <a:rPr lang="en-GB" sz="2800" dirty="0" smtClean="0"/>
              <a:t>Data to monitor equality impacts is not collected</a:t>
            </a:r>
          </a:p>
          <a:p>
            <a:endParaRPr lang="en-GB" sz="2800" dirty="0"/>
          </a:p>
        </p:txBody>
      </p:sp>
    </p:spTree>
    <p:extLst>
      <p:ext uri="{BB962C8B-B14F-4D97-AF65-F5344CB8AC3E}">
        <p14:creationId xmlns:p14="http://schemas.microsoft.com/office/powerpoint/2010/main" val="2145282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Conclusions and recommendations</a:t>
            </a:r>
            <a:endParaRPr lang="en-GB" dirty="0"/>
          </a:p>
        </p:txBody>
      </p:sp>
      <p:sp>
        <p:nvSpPr>
          <p:cNvPr id="4" name="Tekstvak 3"/>
          <p:cNvSpPr txBox="1"/>
          <p:nvPr/>
        </p:nvSpPr>
        <p:spPr>
          <a:xfrm>
            <a:off x="29534" y="1905105"/>
            <a:ext cx="10410731" cy="954107"/>
          </a:xfrm>
          <a:prstGeom prst="rect">
            <a:avLst/>
          </a:prstGeom>
          <a:noFill/>
        </p:spPr>
        <p:txBody>
          <a:bodyPr wrap="square" rtlCol="0">
            <a:spAutoFit/>
          </a:bodyPr>
          <a:lstStyle/>
          <a:p>
            <a:pPr marL="285750" indent="-285750">
              <a:buFont typeface="Arial"/>
              <a:buChar char="•"/>
            </a:pPr>
            <a:r>
              <a:rPr lang="en-GB" sz="2800" dirty="0" smtClean="0">
                <a:solidFill>
                  <a:schemeClr val="tx1">
                    <a:lumMod val="75000"/>
                    <a:lumOff val="25000"/>
                  </a:schemeClr>
                </a:solidFill>
              </a:rPr>
              <a:t>Recommended changes to the policy in order to tackle existing inequalities and actively promote gender equality</a:t>
            </a:r>
            <a:endParaRPr lang="en-GB" sz="2800" dirty="0">
              <a:solidFill>
                <a:schemeClr val="tx1">
                  <a:lumMod val="75000"/>
                  <a:lumOff val="25000"/>
                </a:schemeClr>
              </a:solidFill>
            </a:endParaRPr>
          </a:p>
        </p:txBody>
      </p:sp>
      <p:sp>
        <p:nvSpPr>
          <p:cNvPr id="5" name="Tekstvak 4"/>
          <p:cNvSpPr txBox="1"/>
          <p:nvPr/>
        </p:nvSpPr>
        <p:spPr>
          <a:xfrm>
            <a:off x="73835" y="4755370"/>
            <a:ext cx="10706071" cy="523220"/>
          </a:xfrm>
          <a:prstGeom prst="rect">
            <a:avLst/>
          </a:prstGeom>
          <a:noFill/>
        </p:spPr>
        <p:txBody>
          <a:bodyPr wrap="square" rtlCol="0">
            <a:spAutoFit/>
          </a:bodyPr>
          <a:lstStyle/>
          <a:p>
            <a:pPr marL="457200" indent="-457200">
              <a:buFont typeface="Arial"/>
              <a:buChar char="•"/>
            </a:pPr>
            <a:r>
              <a:rPr lang="en-GB" sz="2800" dirty="0" smtClean="0">
                <a:solidFill>
                  <a:schemeClr val="tx1">
                    <a:lumMod val="75000"/>
                    <a:lumOff val="25000"/>
                  </a:schemeClr>
                </a:solidFill>
                <a:latin typeface="Gill Sans"/>
                <a:cs typeface="Gill Sans"/>
              </a:rPr>
              <a:t>Monitoring indicators required to track gender equality impacts </a:t>
            </a:r>
            <a:endParaRPr lang="en-GB" sz="2800" dirty="0">
              <a:solidFill>
                <a:schemeClr val="tx1">
                  <a:lumMod val="75000"/>
                  <a:lumOff val="25000"/>
                </a:schemeClr>
              </a:solidFill>
              <a:latin typeface="Gill Sans"/>
              <a:cs typeface="Gill Sans"/>
            </a:endParaRPr>
          </a:p>
        </p:txBody>
      </p:sp>
      <p:sp>
        <p:nvSpPr>
          <p:cNvPr id="6" name="Tekstvak 5"/>
          <p:cNvSpPr txBox="1"/>
          <p:nvPr/>
        </p:nvSpPr>
        <p:spPr>
          <a:xfrm>
            <a:off x="398709" y="2879802"/>
            <a:ext cx="11798829" cy="2215991"/>
          </a:xfrm>
          <a:prstGeom prst="rect">
            <a:avLst/>
          </a:prstGeom>
          <a:noFill/>
        </p:spPr>
        <p:txBody>
          <a:bodyPr wrap="square" rtlCol="0">
            <a:spAutoFit/>
          </a:bodyPr>
          <a:lstStyle/>
          <a:p>
            <a:pPr marL="285750" indent="-285750">
              <a:buFont typeface="Arial"/>
              <a:buChar char="•"/>
            </a:pPr>
            <a:r>
              <a:rPr lang="en-GB" sz="2400" dirty="0" smtClean="0">
                <a:solidFill>
                  <a:schemeClr val="accent1">
                    <a:lumMod val="75000"/>
                    <a:lumOff val="25000"/>
                  </a:schemeClr>
                </a:solidFill>
              </a:rPr>
              <a:t>Science ‘by, for and on’ women. GE inserted into strategic objectives</a:t>
            </a:r>
          </a:p>
          <a:p>
            <a:pPr marL="285750" indent="-285750">
              <a:buFont typeface="Arial"/>
              <a:buChar char="•"/>
            </a:pPr>
            <a:r>
              <a:rPr lang="en-GB" sz="2400" dirty="0" smtClean="0">
                <a:solidFill>
                  <a:schemeClr val="accent1">
                    <a:lumMod val="75000"/>
                    <a:lumOff val="25000"/>
                  </a:schemeClr>
                </a:solidFill>
              </a:rPr>
              <a:t>Gender sensitive topics identified </a:t>
            </a:r>
            <a:r>
              <a:rPr lang="mr-IN" sz="2400" dirty="0" smtClean="0">
                <a:solidFill>
                  <a:schemeClr val="accent1">
                    <a:lumMod val="75000"/>
                    <a:lumOff val="25000"/>
                  </a:schemeClr>
                </a:solidFill>
              </a:rPr>
              <a:t>–</a:t>
            </a:r>
            <a:r>
              <a:rPr lang="en-GB" sz="2400" dirty="0" smtClean="0">
                <a:solidFill>
                  <a:schemeClr val="accent1">
                    <a:lumMod val="75000"/>
                    <a:lumOff val="25000"/>
                  </a:schemeClr>
                </a:solidFill>
              </a:rPr>
              <a:t> identified annually by panel of gender experts</a:t>
            </a:r>
          </a:p>
          <a:p>
            <a:pPr marL="285750" indent="-285750">
              <a:buFont typeface="Arial"/>
              <a:buChar char="•"/>
            </a:pPr>
            <a:r>
              <a:rPr lang="en-GB" sz="2400" dirty="0" smtClean="0">
                <a:solidFill>
                  <a:schemeClr val="accent1">
                    <a:lumMod val="75000"/>
                    <a:lumOff val="25000"/>
                  </a:schemeClr>
                </a:solidFill>
              </a:rPr>
              <a:t>Gender sensitive research </a:t>
            </a:r>
            <a:r>
              <a:rPr lang="en-GB" sz="2400" dirty="0">
                <a:solidFill>
                  <a:schemeClr val="accent1">
                    <a:lumMod val="75000"/>
                    <a:lumOff val="25000"/>
                  </a:schemeClr>
                </a:solidFill>
              </a:rPr>
              <a:t>rewarded in assessment criteria (Gender </a:t>
            </a:r>
            <a:r>
              <a:rPr lang="en-GB" sz="2400" dirty="0" smtClean="0">
                <a:solidFill>
                  <a:schemeClr val="accent1">
                    <a:lumMod val="75000"/>
                    <a:lumOff val="25000"/>
                  </a:schemeClr>
                </a:solidFill>
              </a:rPr>
              <a:t>Action </a:t>
            </a:r>
            <a:r>
              <a:rPr lang="en-GB" sz="2400" dirty="0">
                <a:solidFill>
                  <a:schemeClr val="accent1">
                    <a:lumMod val="75000"/>
                    <a:lumOff val="25000"/>
                  </a:schemeClr>
                </a:solidFill>
              </a:rPr>
              <a:t>Plans) </a:t>
            </a:r>
            <a:endParaRPr lang="en-GB" sz="2400" dirty="0" smtClean="0">
              <a:solidFill>
                <a:schemeClr val="accent1">
                  <a:lumMod val="75000"/>
                  <a:lumOff val="25000"/>
                </a:schemeClr>
              </a:solidFill>
            </a:endParaRPr>
          </a:p>
          <a:p>
            <a:pPr marL="285750" indent="-285750">
              <a:buFont typeface="Arial"/>
              <a:buChar char="•"/>
            </a:pPr>
            <a:r>
              <a:rPr lang="en-GB" sz="2400" dirty="0" smtClean="0">
                <a:solidFill>
                  <a:schemeClr val="accent1">
                    <a:lumMod val="75000"/>
                    <a:lumOff val="25000"/>
                  </a:schemeClr>
                </a:solidFill>
              </a:rPr>
              <a:t>40% target set for female participation on all assessment panels and decision making</a:t>
            </a:r>
          </a:p>
          <a:p>
            <a:pPr marL="285750" indent="-285750">
              <a:buFont typeface="Arial"/>
              <a:buChar char="•"/>
            </a:pPr>
            <a:r>
              <a:rPr lang="en-GB" sz="2400" dirty="0" smtClean="0">
                <a:solidFill>
                  <a:schemeClr val="accent1">
                    <a:lumMod val="75000"/>
                    <a:lumOff val="25000"/>
                  </a:schemeClr>
                </a:solidFill>
              </a:rPr>
              <a:t>Intra departmental gender working group established</a:t>
            </a:r>
          </a:p>
          <a:p>
            <a:pPr marL="285750" indent="-285750">
              <a:buFont typeface="Arial"/>
              <a:buChar char="•"/>
            </a:pPr>
            <a:endParaRPr lang="en-GB" dirty="0">
              <a:solidFill>
                <a:schemeClr val="accent1">
                  <a:lumMod val="75000"/>
                  <a:lumOff val="25000"/>
                </a:schemeClr>
              </a:solidFill>
            </a:endParaRPr>
          </a:p>
        </p:txBody>
      </p:sp>
      <p:sp>
        <p:nvSpPr>
          <p:cNvPr id="7" name="Tekstvak 6"/>
          <p:cNvSpPr txBox="1"/>
          <p:nvPr/>
        </p:nvSpPr>
        <p:spPr>
          <a:xfrm>
            <a:off x="398709" y="5316572"/>
            <a:ext cx="11793292" cy="1969770"/>
          </a:xfrm>
          <a:prstGeom prst="rect">
            <a:avLst/>
          </a:prstGeom>
          <a:noFill/>
        </p:spPr>
        <p:txBody>
          <a:bodyPr wrap="square" rtlCol="0">
            <a:spAutoFit/>
          </a:bodyPr>
          <a:lstStyle/>
          <a:p>
            <a:pPr marL="457200" indent="-457200">
              <a:buFont typeface="Arial"/>
              <a:buChar char="•"/>
            </a:pPr>
            <a:r>
              <a:rPr lang="en-GB" sz="2400" dirty="0" smtClean="0">
                <a:solidFill>
                  <a:srgbClr val="9F296B"/>
                </a:solidFill>
              </a:rPr>
              <a:t>EU wide sex-disaggregated data collection on scientific participation launched </a:t>
            </a:r>
            <a:r>
              <a:rPr lang="en-GB" sz="2400" dirty="0">
                <a:solidFill>
                  <a:srgbClr val="9F296B"/>
                </a:solidFill>
              </a:rPr>
              <a:t>(</a:t>
            </a:r>
            <a:r>
              <a:rPr lang="en-GB" sz="2400" dirty="0" smtClean="0">
                <a:solidFill>
                  <a:srgbClr val="9F296B"/>
                </a:solidFill>
              </a:rPr>
              <a:t>5 indicators)</a:t>
            </a:r>
          </a:p>
          <a:p>
            <a:pPr marL="457200" indent="-457200">
              <a:buFont typeface="Arial"/>
              <a:buChar char="•"/>
            </a:pPr>
            <a:r>
              <a:rPr lang="en-GB" sz="2400" dirty="0" smtClean="0">
                <a:solidFill>
                  <a:srgbClr val="9F296B"/>
                </a:solidFill>
              </a:rPr>
              <a:t>Prevalence of gender sensitive research monitored</a:t>
            </a:r>
          </a:p>
          <a:p>
            <a:pPr marL="457200" indent="-457200">
              <a:buFont typeface="Arial"/>
              <a:buChar char="•"/>
            </a:pPr>
            <a:r>
              <a:rPr lang="en-GB" sz="2400" dirty="0" smtClean="0">
                <a:solidFill>
                  <a:srgbClr val="9F296B"/>
                </a:solidFill>
              </a:rPr>
              <a:t>Gender disaggregated data on project success rates and decision making monitored</a:t>
            </a:r>
          </a:p>
          <a:p>
            <a:pPr marL="457200" indent="-457200">
              <a:buFont typeface="Arial"/>
              <a:buChar char="•"/>
            </a:pPr>
            <a:endParaRPr lang="en-GB" sz="2600" dirty="0">
              <a:solidFill>
                <a:srgbClr val="9F296B"/>
              </a:solidFill>
            </a:endParaRPr>
          </a:p>
        </p:txBody>
      </p:sp>
    </p:spTree>
    <p:extLst>
      <p:ext uri="{BB962C8B-B14F-4D97-AF65-F5344CB8AC3E}">
        <p14:creationId xmlns:p14="http://schemas.microsoft.com/office/powerpoint/2010/main" val="17302151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impact assessment is a learning process</a:t>
            </a:r>
            <a:endParaRPr lang="en-GB" dirty="0"/>
          </a:p>
        </p:txBody>
      </p:sp>
      <p:sp>
        <p:nvSpPr>
          <p:cNvPr id="5" name="Tekstvak 4"/>
          <p:cNvSpPr txBox="1"/>
          <p:nvPr/>
        </p:nvSpPr>
        <p:spPr>
          <a:xfrm>
            <a:off x="856486" y="2318613"/>
            <a:ext cx="10798525" cy="3539431"/>
          </a:xfrm>
          <a:prstGeom prst="rect">
            <a:avLst/>
          </a:prstGeom>
          <a:noFill/>
        </p:spPr>
        <p:txBody>
          <a:bodyPr wrap="square" rtlCol="0">
            <a:spAutoFit/>
          </a:bodyPr>
          <a:lstStyle/>
          <a:p>
            <a:r>
              <a:rPr lang="en-GB" sz="2800" dirty="0" smtClean="0">
                <a:solidFill>
                  <a:schemeClr val="accent1">
                    <a:lumMod val="75000"/>
                    <a:lumOff val="25000"/>
                  </a:schemeClr>
                </a:solidFill>
              </a:rPr>
              <a:t>“I wasn’t knowledgeable at all </a:t>
            </a:r>
            <a:r>
              <a:rPr lang="mr-IN" sz="2800" dirty="0" smtClean="0">
                <a:solidFill>
                  <a:schemeClr val="accent1">
                    <a:lumMod val="75000"/>
                    <a:lumOff val="25000"/>
                  </a:schemeClr>
                </a:solidFill>
              </a:rPr>
              <a:t>…</a:t>
            </a:r>
            <a:r>
              <a:rPr lang="en-GB" sz="2800" dirty="0" smtClean="0">
                <a:solidFill>
                  <a:schemeClr val="accent1">
                    <a:lumMod val="75000"/>
                    <a:lumOff val="25000"/>
                  </a:schemeClr>
                </a:solidFill>
              </a:rPr>
              <a:t> I [had to] take knowledge from colleagues knowing women’s issues and analyse them with our policy to see how we could mainstream gender.  You need these two </a:t>
            </a:r>
            <a:r>
              <a:rPr lang="en-GB" sz="2800" dirty="0" err="1" smtClean="0">
                <a:solidFill>
                  <a:schemeClr val="accent1">
                    <a:lumMod val="75000"/>
                    <a:lumOff val="25000"/>
                  </a:schemeClr>
                </a:solidFill>
              </a:rPr>
              <a:t>knowledges</a:t>
            </a:r>
            <a:r>
              <a:rPr lang="en-GB" sz="2800" dirty="0" smtClean="0">
                <a:solidFill>
                  <a:schemeClr val="accent1">
                    <a:lumMod val="75000"/>
                    <a:lumOff val="25000"/>
                  </a:schemeClr>
                </a:solidFill>
              </a:rPr>
              <a:t>”</a:t>
            </a:r>
          </a:p>
          <a:p>
            <a:endParaRPr lang="en-GB" sz="2800" dirty="0" smtClean="0">
              <a:solidFill>
                <a:schemeClr val="accent1">
                  <a:lumMod val="75000"/>
                  <a:lumOff val="25000"/>
                </a:schemeClr>
              </a:solidFill>
            </a:endParaRPr>
          </a:p>
          <a:p>
            <a:endParaRPr lang="en-GB" sz="2800" dirty="0">
              <a:solidFill>
                <a:schemeClr val="accent1">
                  <a:lumMod val="75000"/>
                  <a:lumOff val="25000"/>
                </a:schemeClr>
              </a:solidFill>
            </a:endParaRPr>
          </a:p>
          <a:p>
            <a:r>
              <a:rPr lang="en-GB" sz="2800" dirty="0" smtClean="0">
                <a:solidFill>
                  <a:schemeClr val="accent1">
                    <a:lumMod val="75000"/>
                    <a:lumOff val="25000"/>
                  </a:schemeClr>
                </a:solidFill>
              </a:rPr>
              <a:t>We had to understand and translate </a:t>
            </a:r>
            <a:r>
              <a:rPr lang="mr-IN" sz="2800" dirty="0" smtClean="0">
                <a:solidFill>
                  <a:schemeClr val="accent1">
                    <a:lumMod val="75000"/>
                    <a:lumOff val="25000"/>
                  </a:schemeClr>
                </a:solidFill>
              </a:rPr>
              <a:t>…</a:t>
            </a:r>
            <a:r>
              <a:rPr lang="en-GB" sz="2800" dirty="0" smtClean="0">
                <a:solidFill>
                  <a:schemeClr val="accent1">
                    <a:lumMod val="75000"/>
                    <a:lumOff val="25000"/>
                  </a:schemeClr>
                </a:solidFill>
              </a:rPr>
              <a:t> recognise .. It is not only counting women in labs. Its [science] by for and about women. Putting together all the different dimensions </a:t>
            </a:r>
            <a:r>
              <a:rPr lang="mr-IN" sz="2800" dirty="0" smtClean="0">
                <a:solidFill>
                  <a:schemeClr val="accent1">
                    <a:lumMod val="75000"/>
                    <a:lumOff val="25000"/>
                  </a:schemeClr>
                </a:solidFill>
              </a:rPr>
              <a:t>…</a:t>
            </a:r>
            <a:r>
              <a:rPr lang="en-GB" sz="2800" dirty="0" smtClean="0">
                <a:solidFill>
                  <a:schemeClr val="accent1">
                    <a:lumMod val="75000"/>
                    <a:lumOff val="25000"/>
                  </a:schemeClr>
                </a:solidFill>
              </a:rPr>
              <a:t> making sure research serves women’s needs”</a:t>
            </a:r>
            <a:endParaRPr lang="en-GB" sz="2800" dirty="0">
              <a:solidFill>
                <a:schemeClr val="accent1">
                  <a:lumMod val="75000"/>
                  <a:lumOff val="25000"/>
                </a:schemeClr>
              </a:solidFill>
            </a:endParaRPr>
          </a:p>
        </p:txBody>
      </p:sp>
    </p:spTree>
    <p:extLst>
      <p:ext uri="{BB962C8B-B14F-4D97-AF65-F5344CB8AC3E}">
        <p14:creationId xmlns:p14="http://schemas.microsoft.com/office/powerpoint/2010/main" val="64868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4366" y="2627306"/>
            <a:ext cx="10943268" cy="1603387"/>
          </a:xfrm>
          <a:prstGeom prst="rect">
            <a:avLst/>
          </a:prstGeom>
        </p:spPr>
      </p:pic>
    </p:spTree>
    <p:extLst>
      <p:ext uri="{BB962C8B-B14F-4D97-AF65-F5344CB8AC3E}">
        <p14:creationId xmlns:p14="http://schemas.microsoft.com/office/powerpoint/2010/main" val="3342150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a:t/>
            </a:r>
            <a:br>
              <a:rPr lang="en-GB" dirty="0"/>
            </a:br>
            <a:r>
              <a:rPr lang="en-GB" dirty="0" smtClean="0"/>
              <a:t/>
            </a:r>
            <a:br>
              <a:rPr lang="en-GB" dirty="0" smtClean="0"/>
            </a:br>
            <a:r>
              <a:rPr lang="en-GB" dirty="0" smtClean="0"/>
              <a:t>Group exercise: 4-step Gender </a:t>
            </a:r>
            <a:r>
              <a:rPr lang="en-GB" dirty="0"/>
              <a:t>Sensitive Impact Analysis</a:t>
            </a:r>
            <a:br>
              <a:rPr lang="en-GB" dirty="0"/>
            </a:br>
            <a:endParaRPr lang="en-GB" dirty="0"/>
          </a:p>
        </p:txBody>
      </p:sp>
      <p:sp>
        <p:nvSpPr>
          <p:cNvPr id="3" name="Content Placeholder 2"/>
          <p:cNvSpPr>
            <a:spLocks noGrp="1"/>
          </p:cNvSpPr>
          <p:nvPr>
            <p:ph sz="half" idx="1"/>
          </p:nvPr>
        </p:nvSpPr>
        <p:spPr>
          <a:xfrm>
            <a:off x="424782" y="1882941"/>
            <a:ext cx="5422390" cy="4890837"/>
          </a:xfrm>
        </p:spPr>
        <p:txBody>
          <a:bodyPr>
            <a:normAutofit fontScale="92500" lnSpcReduction="10000"/>
          </a:bodyPr>
          <a:lstStyle/>
          <a:p>
            <a:pPr marL="457200" indent="-457200">
              <a:buClr>
                <a:schemeClr val="accent1">
                  <a:lumMod val="75000"/>
                  <a:lumOff val="25000"/>
                </a:schemeClr>
              </a:buClr>
              <a:buSzPct val="140000"/>
              <a:buFont typeface="Wingdings" charset="2"/>
              <a:buChar char="§"/>
            </a:pPr>
            <a:endParaRPr lang="en-GB"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endParaRPr lang="en-GB" dirty="0">
              <a:solidFill>
                <a:schemeClr val="tx1">
                  <a:lumMod val="65000"/>
                  <a:lumOff val="35000"/>
                </a:schemeClr>
              </a:solidFill>
            </a:endParaRPr>
          </a:p>
          <a:p>
            <a:pPr marL="0" indent="0">
              <a:buClr>
                <a:schemeClr val="accent1">
                  <a:lumMod val="75000"/>
                  <a:lumOff val="25000"/>
                </a:schemeClr>
              </a:buClr>
              <a:buSzPct val="140000"/>
              <a:buNone/>
            </a:pPr>
            <a:endParaRPr lang="en-US" sz="2000" b="1" dirty="0" smtClean="0">
              <a:solidFill>
                <a:schemeClr val="tx1">
                  <a:lumMod val="65000"/>
                  <a:lumOff val="35000"/>
                </a:schemeClr>
              </a:solidFill>
            </a:endParaRPr>
          </a:p>
          <a:p>
            <a:pPr marL="0" indent="0">
              <a:buClr>
                <a:schemeClr val="accent1">
                  <a:lumMod val="75000"/>
                  <a:lumOff val="25000"/>
                </a:schemeClr>
              </a:buClr>
              <a:buSzPct val="140000"/>
              <a:buNone/>
            </a:pPr>
            <a:r>
              <a:rPr lang="en-US" sz="2000" b="1" dirty="0" smtClean="0">
                <a:solidFill>
                  <a:schemeClr val="tx1">
                    <a:lumMod val="65000"/>
                    <a:lumOff val="35000"/>
                  </a:schemeClr>
                </a:solidFill>
              </a:rPr>
              <a:t>Transport </a:t>
            </a:r>
            <a:r>
              <a:rPr lang="en-US" sz="2000" b="1" dirty="0">
                <a:solidFill>
                  <a:schemeClr val="tx1">
                    <a:lumMod val="65000"/>
                    <a:lumOff val="35000"/>
                  </a:schemeClr>
                </a:solidFill>
              </a:rPr>
              <a:t>Bill 2018</a:t>
            </a:r>
          </a:p>
          <a:p>
            <a:pPr marL="0" indent="0">
              <a:buClr>
                <a:schemeClr val="accent1">
                  <a:lumMod val="75000"/>
                  <a:lumOff val="25000"/>
                </a:schemeClr>
              </a:buClr>
              <a:buSzPct val="140000"/>
              <a:buNone/>
            </a:pPr>
            <a:r>
              <a:rPr lang="en-US" sz="2000" dirty="0">
                <a:solidFill>
                  <a:schemeClr val="tx1">
                    <a:lumMod val="65000"/>
                    <a:lumOff val="35000"/>
                  </a:schemeClr>
                </a:solidFill>
              </a:rPr>
              <a:t>The Transport (Scotland) Bill is designed to help make Scotland’s transport network cleaner, smarter and more accessible than ever before. It aims to empower local authorities and establish consistent standards in order to tackle current and future challenges, while delivering a more responsive and sustainable transport system for everyone in Scotland.</a:t>
            </a:r>
          </a:p>
          <a:p>
            <a:pPr marL="0" indent="0">
              <a:buClr>
                <a:schemeClr val="accent1">
                  <a:lumMod val="75000"/>
                  <a:lumOff val="25000"/>
                </a:schemeClr>
              </a:buClr>
              <a:buSzPct val="140000"/>
              <a:buNone/>
            </a:pPr>
            <a:r>
              <a:rPr lang="en-US" sz="2000" dirty="0">
                <a:solidFill>
                  <a:schemeClr val="tx1">
                    <a:lumMod val="65000"/>
                    <a:lumOff val="35000"/>
                  </a:schemeClr>
                </a:solidFill>
              </a:rPr>
              <a:t>The Bill takes forward a number of Scottish Government commitments from its 2017-18 Programme for Government.</a:t>
            </a:r>
          </a:p>
          <a:p>
            <a:pPr marL="0" indent="0">
              <a:buClr>
                <a:schemeClr val="accent1">
                  <a:lumMod val="75000"/>
                  <a:lumOff val="25000"/>
                </a:schemeClr>
              </a:buClr>
              <a:buSzPct val="140000"/>
              <a:buNone/>
            </a:pPr>
            <a:endParaRPr lang="en-GB"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endParaRPr lang="en-GB"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endParaRPr lang="en-GB" dirty="0">
              <a:solidFill>
                <a:schemeClr val="tx1">
                  <a:lumMod val="65000"/>
                  <a:lumOff val="35000"/>
                </a:schemeClr>
              </a:solidFill>
            </a:endParaRPr>
          </a:p>
          <a:p>
            <a:endParaRPr lang="en-GB" dirty="0"/>
          </a:p>
        </p:txBody>
      </p:sp>
      <p:sp>
        <p:nvSpPr>
          <p:cNvPr id="4" name="Content Placeholder 3"/>
          <p:cNvSpPr>
            <a:spLocks noGrp="1"/>
          </p:cNvSpPr>
          <p:nvPr>
            <p:ph sz="half" idx="2"/>
          </p:nvPr>
        </p:nvSpPr>
        <p:spPr>
          <a:xfrm>
            <a:off x="6188417" y="1931069"/>
            <a:ext cx="5422392" cy="4842710"/>
          </a:xfrm>
        </p:spPr>
        <p:txBody>
          <a:bodyPr>
            <a:normAutofit fontScale="92500" lnSpcReduction="10000"/>
          </a:bodyPr>
          <a:lstStyle/>
          <a:p>
            <a:r>
              <a:rPr lang="en-GB" sz="2100" dirty="0">
                <a:solidFill>
                  <a:schemeClr val="tx1">
                    <a:lumMod val="65000"/>
                    <a:lumOff val="35000"/>
                  </a:schemeClr>
                </a:solidFill>
              </a:rPr>
              <a:t>Step 1-  </a:t>
            </a:r>
            <a:r>
              <a:rPr lang="en-GB" sz="2100" b="1" dirty="0">
                <a:solidFill>
                  <a:schemeClr val="tx1">
                    <a:lumMod val="65000"/>
                    <a:lumOff val="35000"/>
                  </a:schemeClr>
                </a:solidFill>
              </a:rPr>
              <a:t>Definition of policy </a:t>
            </a:r>
            <a:r>
              <a:rPr lang="en-GB" sz="2100" b="1" dirty="0" smtClean="0">
                <a:solidFill>
                  <a:schemeClr val="tx1">
                    <a:lumMod val="65000"/>
                    <a:lumOff val="35000"/>
                  </a:schemeClr>
                </a:solidFill>
              </a:rPr>
              <a:t>purpose</a:t>
            </a:r>
          </a:p>
          <a:p>
            <a:endParaRPr lang="en-GB" sz="2100" b="1" dirty="0">
              <a:solidFill>
                <a:schemeClr val="tx1">
                  <a:lumMod val="65000"/>
                  <a:lumOff val="35000"/>
                </a:schemeClr>
              </a:solidFill>
            </a:endParaRPr>
          </a:p>
          <a:p>
            <a:r>
              <a:rPr lang="en-GB" sz="2100" dirty="0" smtClean="0">
                <a:solidFill>
                  <a:schemeClr val="tx1">
                    <a:lumMod val="65000"/>
                    <a:lumOff val="35000"/>
                  </a:schemeClr>
                </a:solidFill>
              </a:rPr>
              <a:t>Step </a:t>
            </a:r>
            <a:r>
              <a:rPr lang="en-GB" sz="2100" dirty="0">
                <a:solidFill>
                  <a:schemeClr val="tx1">
                    <a:lumMod val="65000"/>
                    <a:lumOff val="35000"/>
                  </a:schemeClr>
                </a:solidFill>
              </a:rPr>
              <a:t>2 </a:t>
            </a:r>
            <a:r>
              <a:rPr lang="mr-IN" sz="2100" dirty="0">
                <a:solidFill>
                  <a:schemeClr val="tx1">
                    <a:lumMod val="65000"/>
                    <a:lumOff val="35000"/>
                  </a:schemeClr>
                </a:solidFill>
              </a:rPr>
              <a:t>–</a:t>
            </a:r>
            <a:r>
              <a:rPr lang="en-GB" sz="2100" dirty="0">
                <a:solidFill>
                  <a:schemeClr val="tx1">
                    <a:lumMod val="65000"/>
                    <a:lumOff val="35000"/>
                  </a:schemeClr>
                </a:solidFill>
              </a:rPr>
              <a:t> </a:t>
            </a:r>
            <a:r>
              <a:rPr lang="en-GB" sz="2100" b="1" dirty="0">
                <a:solidFill>
                  <a:schemeClr val="tx1">
                    <a:lumMod val="65000"/>
                    <a:lumOff val="35000"/>
                  </a:schemeClr>
                </a:solidFill>
              </a:rPr>
              <a:t>Identify existing </a:t>
            </a:r>
            <a:r>
              <a:rPr lang="en-GB" sz="2100" b="1" dirty="0" smtClean="0">
                <a:solidFill>
                  <a:schemeClr val="tx1">
                    <a:lumMod val="65000"/>
                    <a:lumOff val="35000"/>
                  </a:schemeClr>
                </a:solidFill>
              </a:rPr>
              <a:t>inequalities</a:t>
            </a:r>
          </a:p>
          <a:p>
            <a:pPr marL="781200" lvl="1" indent="-457200">
              <a:buFont typeface="+mj-lt"/>
              <a:buAutoNum type="arabicPeriod"/>
            </a:pPr>
            <a:r>
              <a:rPr lang="en-GB" sz="2100" dirty="0">
                <a:solidFill>
                  <a:schemeClr val="tx1">
                    <a:lumMod val="65000"/>
                    <a:lumOff val="35000"/>
                  </a:schemeClr>
                </a:solidFill>
              </a:rPr>
              <a:t>Thinking about women and men’s lives in terms of</a:t>
            </a:r>
          </a:p>
          <a:p>
            <a:pPr lvl="2"/>
            <a:r>
              <a:rPr lang="en-GB" sz="2100" dirty="0">
                <a:solidFill>
                  <a:schemeClr val="tx1">
                    <a:lumMod val="65000"/>
                    <a:lumOff val="35000"/>
                  </a:schemeClr>
                </a:solidFill>
              </a:rPr>
              <a:t>Division of labour</a:t>
            </a:r>
          </a:p>
          <a:p>
            <a:pPr lvl="2"/>
            <a:r>
              <a:rPr lang="en-GB" sz="2100" dirty="0">
                <a:solidFill>
                  <a:schemeClr val="tx1">
                    <a:lumMod val="65000"/>
                    <a:lumOff val="35000"/>
                  </a:schemeClr>
                </a:solidFill>
              </a:rPr>
              <a:t>Organisation of private life</a:t>
            </a:r>
          </a:p>
          <a:p>
            <a:pPr lvl="2"/>
            <a:r>
              <a:rPr lang="en-GB" sz="2100" dirty="0">
                <a:solidFill>
                  <a:schemeClr val="tx1">
                    <a:lumMod val="65000"/>
                    <a:lumOff val="35000"/>
                  </a:schemeClr>
                </a:solidFill>
              </a:rPr>
              <a:t>Organisation of citizenship</a:t>
            </a:r>
          </a:p>
          <a:p>
            <a:endParaRPr lang="en-GB" sz="2100" b="1" dirty="0">
              <a:solidFill>
                <a:schemeClr val="tx1">
                  <a:lumMod val="65000"/>
                  <a:lumOff val="35000"/>
                </a:schemeClr>
              </a:solidFill>
            </a:endParaRPr>
          </a:p>
          <a:p>
            <a:r>
              <a:rPr lang="en-GB" sz="2100" dirty="0" smtClean="0">
                <a:solidFill>
                  <a:schemeClr val="tx1">
                    <a:lumMod val="65000"/>
                    <a:lumOff val="35000"/>
                  </a:schemeClr>
                </a:solidFill>
              </a:rPr>
              <a:t>Step 3 </a:t>
            </a:r>
            <a:r>
              <a:rPr lang="mr-IN" sz="2100" dirty="0" smtClean="0">
                <a:solidFill>
                  <a:schemeClr val="tx1">
                    <a:lumMod val="65000"/>
                    <a:lumOff val="35000"/>
                  </a:schemeClr>
                </a:solidFill>
              </a:rPr>
              <a:t>–</a:t>
            </a:r>
            <a:r>
              <a:rPr lang="en-GB" sz="2100" dirty="0" smtClean="0">
                <a:solidFill>
                  <a:schemeClr val="tx1">
                    <a:lumMod val="65000"/>
                    <a:lumOff val="35000"/>
                  </a:schemeClr>
                </a:solidFill>
              </a:rPr>
              <a:t> </a:t>
            </a:r>
            <a:r>
              <a:rPr lang="en-GB" sz="2100" b="1" dirty="0" smtClean="0">
                <a:solidFill>
                  <a:schemeClr val="tx1">
                    <a:lumMod val="65000"/>
                    <a:lumOff val="35000"/>
                  </a:schemeClr>
                </a:solidFill>
              </a:rPr>
              <a:t>Analysis of policy’s gender impacts</a:t>
            </a:r>
          </a:p>
          <a:p>
            <a:r>
              <a:rPr lang="en-GB" sz="2100" dirty="0" smtClean="0">
                <a:solidFill>
                  <a:schemeClr val="tx1">
                    <a:lumMod val="65000"/>
                    <a:lumOff val="35000"/>
                  </a:schemeClr>
                </a:solidFill>
              </a:rPr>
              <a:t>Step 4 </a:t>
            </a:r>
            <a:r>
              <a:rPr lang="mr-IN" sz="2100" b="1" dirty="0" smtClean="0">
                <a:solidFill>
                  <a:schemeClr val="tx1">
                    <a:lumMod val="65000"/>
                    <a:lumOff val="35000"/>
                  </a:schemeClr>
                </a:solidFill>
              </a:rPr>
              <a:t>–</a:t>
            </a:r>
            <a:r>
              <a:rPr lang="en-GB" sz="2100" b="1" dirty="0" smtClean="0">
                <a:solidFill>
                  <a:schemeClr val="tx1">
                    <a:lumMod val="65000"/>
                    <a:lumOff val="35000"/>
                  </a:schemeClr>
                </a:solidFill>
              </a:rPr>
              <a:t> Findings and recommendations</a:t>
            </a:r>
          </a:p>
          <a:p>
            <a:pPr marL="630000" lvl="2" indent="0">
              <a:buNone/>
            </a:pPr>
            <a:endParaRPr lang="en-GB" sz="2100" dirty="0" smtClean="0">
              <a:solidFill>
                <a:schemeClr val="tx1">
                  <a:lumMod val="65000"/>
                  <a:lumOff val="35000"/>
                </a:schemeClr>
              </a:solidFill>
            </a:endParaRPr>
          </a:p>
          <a:p>
            <a:endParaRPr lang="en-GB" dirty="0"/>
          </a:p>
        </p:txBody>
      </p:sp>
    </p:spTree>
    <p:extLst>
      <p:ext uri="{BB962C8B-B14F-4D97-AF65-F5344CB8AC3E}">
        <p14:creationId xmlns:p14="http://schemas.microsoft.com/office/powerpoint/2010/main" val="1749350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
            </a:r>
            <a:br>
              <a:rPr lang="en-GB" dirty="0" smtClean="0"/>
            </a:br>
            <a:r>
              <a:rPr lang="en-GB" dirty="0"/>
              <a:t/>
            </a:r>
            <a:br>
              <a:rPr lang="en-GB" dirty="0"/>
            </a:br>
            <a:r>
              <a:rPr lang="en-GB" dirty="0" smtClean="0"/>
              <a:t/>
            </a:r>
            <a:br>
              <a:rPr lang="en-GB" dirty="0" smtClean="0"/>
            </a:br>
            <a:r>
              <a:rPr lang="en-GB" dirty="0" smtClean="0"/>
              <a:t>Resources</a:t>
            </a:r>
            <a:r>
              <a:rPr lang="en-GB" dirty="0"/>
              <a:t/>
            </a:r>
            <a:br>
              <a:rPr lang="en-GB" dirty="0"/>
            </a:br>
            <a:endParaRPr lang="en-GB" dirty="0"/>
          </a:p>
        </p:txBody>
      </p:sp>
      <p:sp>
        <p:nvSpPr>
          <p:cNvPr id="3" name="Content Placeholder 2"/>
          <p:cNvSpPr>
            <a:spLocks noGrp="1"/>
          </p:cNvSpPr>
          <p:nvPr>
            <p:ph sz="half" idx="1"/>
          </p:nvPr>
        </p:nvSpPr>
        <p:spPr>
          <a:xfrm>
            <a:off x="424782" y="1882941"/>
            <a:ext cx="5422390" cy="4890837"/>
          </a:xfrm>
        </p:spPr>
        <p:txBody>
          <a:bodyPr>
            <a:normAutofit fontScale="85000" lnSpcReduction="10000"/>
          </a:bodyPr>
          <a:lstStyle/>
          <a:p>
            <a:pPr marL="457200" indent="-457200">
              <a:buClr>
                <a:schemeClr val="accent1">
                  <a:lumMod val="75000"/>
                  <a:lumOff val="25000"/>
                </a:schemeClr>
              </a:buClr>
              <a:buSzPct val="140000"/>
              <a:buFont typeface="Wingdings" charset="2"/>
              <a:buChar char="§"/>
            </a:pPr>
            <a:endParaRPr lang="en-GB"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endParaRPr lang="en-GB" dirty="0">
              <a:solidFill>
                <a:schemeClr val="tx1">
                  <a:lumMod val="65000"/>
                  <a:lumOff val="35000"/>
                </a:schemeClr>
              </a:solidFill>
            </a:endParaRPr>
          </a:p>
          <a:p>
            <a:pPr marL="0" indent="0">
              <a:buClr>
                <a:schemeClr val="accent1">
                  <a:lumMod val="75000"/>
                  <a:lumOff val="25000"/>
                </a:schemeClr>
              </a:buClr>
              <a:buSzPct val="140000"/>
              <a:buNone/>
            </a:pPr>
            <a:endParaRPr lang="en-US" sz="2000" b="1" dirty="0" smtClean="0">
              <a:solidFill>
                <a:schemeClr val="tx1">
                  <a:lumMod val="65000"/>
                  <a:lumOff val="35000"/>
                </a:schemeClr>
              </a:solidFill>
            </a:endParaRPr>
          </a:p>
          <a:p>
            <a:pPr marL="0" indent="0">
              <a:buClr>
                <a:schemeClr val="accent1">
                  <a:lumMod val="75000"/>
                  <a:lumOff val="25000"/>
                </a:schemeClr>
              </a:buClr>
              <a:buSzPct val="140000"/>
              <a:buNone/>
            </a:pPr>
            <a:r>
              <a:rPr lang="en-US" sz="2000" b="1" dirty="0" smtClean="0">
                <a:solidFill>
                  <a:schemeClr val="tx1">
                    <a:lumMod val="65000"/>
                    <a:lumOff val="35000"/>
                  </a:schemeClr>
                </a:solidFill>
              </a:rPr>
              <a:t>Public Transport </a:t>
            </a:r>
            <a:r>
              <a:rPr lang="en-US" sz="2000" b="1" dirty="0">
                <a:solidFill>
                  <a:schemeClr val="tx1">
                    <a:lumMod val="65000"/>
                    <a:lumOff val="35000"/>
                  </a:schemeClr>
                </a:solidFill>
              </a:rPr>
              <a:t>and Gender: </a:t>
            </a:r>
            <a:r>
              <a:rPr lang="en-US" sz="2000" b="1" dirty="0">
                <a:solidFill>
                  <a:schemeClr val="tx1">
                    <a:lumMod val="65000"/>
                    <a:lumOff val="35000"/>
                  </a:schemeClr>
                </a:solidFill>
                <a:hlinkClick r:id="rId2"/>
              </a:rPr>
              <a:t>https://wbg.org.uk/analysis/2018-wbg-briefing-transport-and-gender</a:t>
            </a:r>
            <a:r>
              <a:rPr lang="en-US" sz="2000" b="1" dirty="0" smtClean="0">
                <a:solidFill>
                  <a:schemeClr val="tx1">
                    <a:lumMod val="65000"/>
                    <a:lumOff val="35000"/>
                  </a:schemeClr>
                </a:solidFill>
                <a:hlinkClick r:id="rId2"/>
              </a:rPr>
              <a:t>/</a:t>
            </a:r>
            <a:endParaRPr lang="en-US" sz="2000" b="1" dirty="0">
              <a:solidFill>
                <a:schemeClr val="tx1">
                  <a:lumMod val="65000"/>
                  <a:lumOff val="35000"/>
                </a:schemeClr>
              </a:solidFill>
            </a:endParaRPr>
          </a:p>
          <a:p>
            <a:pPr marL="0" indent="0">
              <a:buClr>
                <a:schemeClr val="accent1">
                  <a:lumMod val="75000"/>
                  <a:lumOff val="25000"/>
                </a:schemeClr>
              </a:buClr>
              <a:buSzPct val="140000"/>
              <a:buNone/>
            </a:pPr>
            <a:r>
              <a:rPr lang="en-US" sz="2000" b="1" dirty="0" smtClean="0">
                <a:solidFill>
                  <a:schemeClr val="tx1">
                    <a:lumMod val="65000"/>
                    <a:lumOff val="35000"/>
                  </a:schemeClr>
                </a:solidFill>
              </a:rPr>
              <a:t>Gender Impact </a:t>
            </a:r>
            <a:r>
              <a:rPr lang="en-US" sz="2000" b="1" dirty="0">
                <a:solidFill>
                  <a:schemeClr val="tx1">
                    <a:lumMod val="65000"/>
                    <a:lumOff val="35000"/>
                  </a:schemeClr>
                </a:solidFill>
              </a:rPr>
              <a:t>Assessment Guide: </a:t>
            </a:r>
            <a:r>
              <a:rPr lang="en-US" sz="2000" b="1" dirty="0">
                <a:solidFill>
                  <a:schemeClr val="tx1">
                    <a:lumMod val="65000"/>
                    <a:lumOff val="35000"/>
                  </a:schemeClr>
                </a:solidFill>
                <a:hlinkClick r:id="rId3"/>
              </a:rPr>
              <a:t>https://</a:t>
            </a:r>
            <a:r>
              <a:rPr lang="en-US" sz="2000" b="1" dirty="0" smtClean="0">
                <a:solidFill>
                  <a:schemeClr val="tx1">
                    <a:lumMod val="65000"/>
                    <a:lumOff val="35000"/>
                  </a:schemeClr>
                </a:solidFill>
                <a:hlinkClick r:id="rId3"/>
              </a:rPr>
              <a:t>eige.europa.eu/gender-mainstreaming/toolkits/gender-impact-assessment</a:t>
            </a:r>
            <a:r>
              <a:rPr lang="en-US" sz="2000" b="1" dirty="0" smtClean="0">
                <a:solidFill>
                  <a:schemeClr val="tx1">
                    <a:lumMod val="65000"/>
                    <a:lumOff val="35000"/>
                  </a:schemeClr>
                </a:solidFill>
              </a:rPr>
              <a:t> </a:t>
            </a:r>
          </a:p>
          <a:p>
            <a:pPr marL="0" indent="0">
              <a:buClr>
                <a:schemeClr val="accent1">
                  <a:lumMod val="75000"/>
                  <a:lumOff val="25000"/>
                </a:schemeClr>
              </a:buClr>
              <a:buSzPct val="140000"/>
              <a:buNone/>
            </a:pPr>
            <a:r>
              <a:rPr lang="en-US" sz="2000" b="1" dirty="0" smtClean="0">
                <a:solidFill>
                  <a:schemeClr val="tx1">
                    <a:lumMod val="65000"/>
                    <a:lumOff val="35000"/>
                  </a:schemeClr>
                </a:solidFill>
              </a:rPr>
              <a:t>Women’s Economic Empowerment </a:t>
            </a:r>
            <a:r>
              <a:rPr lang="en-US" sz="2000" b="1" dirty="0">
                <a:solidFill>
                  <a:schemeClr val="tx1">
                    <a:lumMod val="65000"/>
                    <a:lumOff val="35000"/>
                  </a:schemeClr>
                </a:solidFill>
              </a:rPr>
              <a:t>and Inclusive Growth: </a:t>
            </a:r>
            <a:r>
              <a:rPr lang="en-US" sz="2000" b="1" dirty="0">
                <a:solidFill>
                  <a:schemeClr val="tx1">
                    <a:lumMod val="65000"/>
                    <a:lumOff val="35000"/>
                  </a:schemeClr>
                </a:solidFill>
                <a:hlinkClick r:id="rId4"/>
              </a:rPr>
              <a:t>https://nailakabeer.net/2012/12/08/womens-economic-empowerment-and-inclusive-growth-labour-markets-and-enterprise-development</a:t>
            </a:r>
            <a:r>
              <a:rPr lang="en-US" sz="2000" b="1" dirty="0" smtClean="0">
                <a:solidFill>
                  <a:schemeClr val="tx1">
                    <a:lumMod val="65000"/>
                    <a:lumOff val="35000"/>
                  </a:schemeClr>
                </a:solidFill>
                <a:hlinkClick r:id="rId4"/>
              </a:rPr>
              <a:t>/</a:t>
            </a:r>
            <a:r>
              <a:rPr lang="en-US" sz="2000" b="1" dirty="0" smtClean="0">
                <a:solidFill>
                  <a:schemeClr val="tx1">
                    <a:lumMod val="65000"/>
                    <a:lumOff val="35000"/>
                  </a:schemeClr>
                </a:solidFill>
              </a:rPr>
              <a:t> </a:t>
            </a:r>
          </a:p>
          <a:p>
            <a:pPr marL="0" indent="0">
              <a:buClr>
                <a:schemeClr val="accent1">
                  <a:lumMod val="75000"/>
                  <a:lumOff val="25000"/>
                </a:schemeClr>
              </a:buClr>
              <a:buSzPct val="140000"/>
              <a:buNone/>
            </a:pPr>
            <a:r>
              <a:rPr lang="en-US" sz="2000" b="1" dirty="0" smtClean="0">
                <a:solidFill>
                  <a:schemeClr val="tx1">
                    <a:lumMod val="65000"/>
                    <a:lumOff val="35000"/>
                  </a:schemeClr>
                </a:solidFill>
              </a:rPr>
              <a:t>Sustainable </a:t>
            </a:r>
            <a:r>
              <a:rPr lang="en-US" sz="2000" b="1" dirty="0">
                <a:solidFill>
                  <a:schemeClr val="tx1">
                    <a:lumMod val="65000"/>
                    <a:lumOff val="35000"/>
                  </a:schemeClr>
                </a:solidFill>
              </a:rPr>
              <a:t>Gender Equality: </a:t>
            </a:r>
            <a:r>
              <a:rPr lang="en-US" sz="2000" b="1" dirty="0">
                <a:solidFill>
                  <a:schemeClr val="tx1">
                    <a:lumMod val="65000"/>
                    <a:lumOff val="35000"/>
                  </a:schemeClr>
                </a:solidFill>
                <a:hlinkClick r:id="rId5"/>
              </a:rPr>
              <a:t>https://</a:t>
            </a:r>
            <a:r>
              <a:rPr lang="en-US" sz="2000" b="1" dirty="0" smtClean="0">
                <a:solidFill>
                  <a:schemeClr val="tx1">
                    <a:lumMod val="65000"/>
                    <a:lumOff val="35000"/>
                  </a:schemeClr>
                </a:solidFill>
                <a:hlinkClick r:id="rId5"/>
              </a:rPr>
              <a:t>vimeo.com/77692813</a:t>
            </a:r>
            <a:r>
              <a:rPr lang="en-US" sz="2000" b="1" dirty="0" smtClean="0">
                <a:solidFill>
                  <a:schemeClr val="tx1">
                    <a:lumMod val="65000"/>
                    <a:lumOff val="35000"/>
                  </a:schemeClr>
                </a:solidFill>
              </a:rPr>
              <a:t> </a:t>
            </a:r>
            <a:endParaRPr lang="en-GB" dirty="0" smtClean="0">
              <a:solidFill>
                <a:schemeClr val="tx1">
                  <a:lumMod val="65000"/>
                  <a:lumOff val="35000"/>
                </a:schemeClr>
              </a:solidFill>
            </a:endParaRPr>
          </a:p>
          <a:p>
            <a:pPr marL="457200" indent="-457200">
              <a:buClr>
                <a:schemeClr val="accent1">
                  <a:lumMod val="75000"/>
                  <a:lumOff val="25000"/>
                </a:schemeClr>
              </a:buClr>
              <a:buSzPct val="140000"/>
              <a:buFont typeface="Wingdings" charset="2"/>
              <a:buChar char="§"/>
            </a:pPr>
            <a:endParaRPr lang="en-GB"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2563725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Gender and economic policy</a:t>
            </a:r>
            <a:br>
              <a:rPr lang="en-GB" dirty="0" smtClean="0"/>
            </a:br>
            <a:endParaRPr lang="en-GB" dirty="0"/>
          </a:p>
        </p:txBody>
      </p:sp>
      <p:sp>
        <p:nvSpPr>
          <p:cNvPr id="6" name="Text Placeholder 5"/>
          <p:cNvSpPr>
            <a:spLocks noGrp="1"/>
          </p:cNvSpPr>
          <p:nvPr>
            <p:ph sz="half" idx="1"/>
          </p:nvPr>
        </p:nvSpPr>
        <p:spPr/>
        <p:txBody>
          <a:bodyPr>
            <a:normAutofit lnSpcReduction="10000"/>
          </a:bodyPr>
          <a:lstStyle/>
          <a:p>
            <a:pPr marL="0" indent="0">
              <a:buNone/>
            </a:pPr>
            <a:r>
              <a:rPr lang="en-US" sz="2400" dirty="0" smtClean="0"/>
              <a:t>“Since </a:t>
            </a:r>
            <a:r>
              <a:rPr lang="en-US" sz="2400" dirty="0"/>
              <a:t>2007, this Government’s central purpose has been to create a more successful country, with opportunities for all of Scotland to flourish, through increasing sustainable economic growth</a:t>
            </a:r>
            <a:r>
              <a:rPr lang="en-US" sz="2400" dirty="0" smtClean="0"/>
              <a:t>.”</a:t>
            </a:r>
          </a:p>
          <a:p>
            <a:pPr marL="0" indent="0">
              <a:buNone/>
            </a:pPr>
            <a:r>
              <a:rPr lang="en-US" sz="2000" dirty="0" smtClean="0"/>
              <a:t>(Scotland’s Economic Strategy, 2017)</a:t>
            </a:r>
          </a:p>
          <a:p>
            <a:pPr marL="0" indent="0">
              <a:buNone/>
            </a:pPr>
            <a:endParaRPr lang="en-US" sz="2400" dirty="0"/>
          </a:p>
        </p:txBody>
      </p:sp>
      <p:sp>
        <p:nvSpPr>
          <p:cNvPr id="2" name="Content Placeholder 1"/>
          <p:cNvSpPr>
            <a:spLocks noGrp="1"/>
          </p:cNvSpPr>
          <p:nvPr>
            <p:ph sz="half" idx="2"/>
          </p:nvPr>
        </p:nvSpPr>
        <p:spPr>
          <a:xfrm>
            <a:off x="6188417" y="1985211"/>
            <a:ext cx="5422392" cy="4674268"/>
          </a:xfrm>
        </p:spPr>
        <p:txBody>
          <a:bodyPr>
            <a:normAutofit lnSpcReduction="10000"/>
          </a:bodyPr>
          <a:lstStyle/>
          <a:p>
            <a:pPr marL="0" indent="0">
              <a:buNone/>
            </a:pPr>
            <a:r>
              <a:rPr lang="en-GB" sz="2400" dirty="0"/>
              <a:t>“There is strong evidence that gender equality can promote economic growth. </a:t>
            </a:r>
            <a:endParaRPr lang="en-GB" sz="2400" dirty="0" smtClean="0"/>
          </a:p>
          <a:p>
            <a:pPr marL="0" indent="0">
              <a:buNone/>
            </a:pPr>
            <a:r>
              <a:rPr lang="en-GB" sz="2400" dirty="0" smtClean="0"/>
              <a:t>Women’s </a:t>
            </a:r>
            <a:r>
              <a:rPr lang="en-GB" sz="2400" dirty="0"/>
              <a:t>access to employment and education opportunities reduces the likelihood of household poverty, and resources in women’s hands have a range of positive outcomes for human capital and capabilities within the household.</a:t>
            </a:r>
          </a:p>
          <a:p>
            <a:pPr marL="0" indent="0">
              <a:buNone/>
            </a:pPr>
            <a:r>
              <a:rPr lang="en-GB" sz="2400" dirty="0"/>
              <a:t>However, the converse relationship – that economic growth promotes gender equality – is less strong.”</a:t>
            </a:r>
          </a:p>
          <a:p>
            <a:pPr marL="0" indent="0">
              <a:buNone/>
            </a:pPr>
            <a:r>
              <a:rPr lang="en-GB" sz="2400" dirty="0"/>
              <a:t>(</a:t>
            </a:r>
            <a:r>
              <a:rPr lang="en-GB" sz="2400" dirty="0" err="1"/>
              <a:t>Naila</a:t>
            </a:r>
            <a:r>
              <a:rPr lang="en-GB" sz="2400" dirty="0"/>
              <a:t> </a:t>
            </a:r>
            <a:r>
              <a:rPr lang="en-GB" sz="2400" dirty="0" err="1"/>
              <a:t>Kabeer</a:t>
            </a:r>
            <a:r>
              <a:rPr lang="en-GB" sz="2400" dirty="0"/>
              <a:t>, 2012)</a:t>
            </a:r>
          </a:p>
          <a:p>
            <a:endParaRPr lang="en-GB" dirty="0"/>
          </a:p>
        </p:txBody>
      </p:sp>
    </p:spTree>
    <p:extLst>
      <p:ext uri="{BB962C8B-B14F-4D97-AF65-F5344CB8AC3E}">
        <p14:creationId xmlns:p14="http://schemas.microsoft.com/office/powerpoint/2010/main" val="311376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25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25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25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125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25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25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25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1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descr="Screenshot 2018-11-20 at 12.1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635000"/>
            <a:ext cx="8699500" cy="4100302"/>
          </a:xfrm>
          <a:prstGeom prst="rect">
            <a:avLst/>
          </a:prstGeom>
        </p:spPr>
      </p:pic>
      <p:sp>
        <p:nvSpPr>
          <p:cNvPr id="15" name="Tekstvak 14"/>
          <p:cNvSpPr txBox="1"/>
          <p:nvPr/>
        </p:nvSpPr>
        <p:spPr>
          <a:xfrm>
            <a:off x="173175" y="4965628"/>
            <a:ext cx="12018825" cy="1631216"/>
          </a:xfrm>
          <a:prstGeom prst="rect">
            <a:avLst/>
          </a:prstGeom>
          <a:noFill/>
        </p:spPr>
        <p:txBody>
          <a:bodyPr wrap="square" rtlCol="0">
            <a:spAutoFit/>
          </a:bodyPr>
          <a:lstStyle/>
          <a:p>
            <a:pPr marL="285750" indent="-285750">
              <a:buFont typeface="Arial"/>
              <a:buChar char="•"/>
            </a:pPr>
            <a:r>
              <a:rPr lang="en-GB" sz="2400" dirty="0" smtClean="0">
                <a:solidFill>
                  <a:schemeClr val="bg2">
                    <a:lumMod val="50000"/>
                  </a:schemeClr>
                </a:solidFill>
              </a:rPr>
              <a:t>Gender is woven into our</a:t>
            </a:r>
            <a:r>
              <a:rPr lang="mr-IN" sz="2400" dirty="0" smtClean="0">
                <a:solidFill>
                  <a:schemeClr val="tx2"/>
                </a:solidFill>
              </a:rPr>
              <a:t>–</a:t>
            </a:r>
            <a:r>
              <a:rPr lang="en-GB" sz="2400" dirty="0" smtClean="0">
                <a:solidFill>
                  <a:srgbClr val="D45B9F"/>
                </a:solidFill>
              </a:rPr>
              <a:t> </a:t>
            </a:r>
            <a:r>
              <a:rPr lang="en-GB" sz="2400" dirty="0" smtClean="0">
                <a:solidFill>
                  <a:schemeClr val="bg2">
                    <a:lumMod val="50000"/>
                  </a:schemeClr>
                </a:solidFill>
              </a:rPr>
              <a:t>often implicit </a:t>
            </a:r>
            <a:r>
              <a:rPr lang="en-GB" sz="2400" dirty="0" smtClean="0">
                <a:solidFill>
                  <a:srgbClr val="C00000"/>
                </a:solidFill>
              </a:rPr>
              <a:t>ideas </a:t>
            </a:r>
            <a:r>
              <a:rPr lang="en-GB" sz="2400" dirty="0">
                <a:solidFill>
                  <a:srgbClr val="C00000"/>
                </a:solidFill>
              </a:rPr>
              <a:t>and perceptions in all areas of life </a:t>
            </a:r>
            <a:endParaRPr lang="en-GB" sz="2400" dirty="0" smtClean="0">
              <a:solidFill>
                <a:srgbClr val="C00000"/>
              </a:solidFill>
            </a:endParaRPr>
          </a:p>
          <a:p>
            <a:pPr marL="285750" indent="-285750">
              <a:buFont typeface="Arial"/>
              <a:buChar char="•"/>
            </a:pPr>
            <a:endParaRPr lang="en-GB" sz="2400" dirty="0" smtClean="0">
              <a:solidFill>
                <a:schemeClr val="bg2">
                  <a:lumMod val="50000"/>
                </a:schemeClr>
              </a:solidFill>
            </a:endParaRPr>
          </a:p>
          <a:p>
            <a:pPr marL="285750" indent="-285750">
              <a:buFont typeface="Arial"/>
              <a:buChar char="•"/>
            </a:pPr>
            <a:r>
              <a:rPr lang="en-GB" sz="2400" dirty="0" smtClean="0">
                <a:solidFill>
                  <a:schemeClr val="bg2">
                    <a:lumMod val="50000"/>
                  </a:schemeClr>
                </a:solidFill>
              </a:rPr>
              <a:t>Gender is a </a:t>
            </a:r>
            <a:r>
              <a:rPr lang="en-GB" sz="2400" dirty="0" smtClean="0">
                <a:solidFill>
                  <a:srgbClr val="C00000"/>
                </a:solidFill>
              </a:rPr>
              <a:t>structural factor </a:t>
            </a:r>
            <a:r>
              <a:rPr lang="en-GB" sz="2400" dirty="0" smtClean="0">
                <a:solidFill>
                  <a:schemeClr val="bg2">
                    <a:lumMod val="50000"/>
                  </a:schemeClr>
                </a:solidFill>
              </a:rPr>
              <a:t>in the distribution of power, resources and opportunities</a:t>
            </a:r>
            <a:endParaRPr lang="en-GB" sz="2400" dirty="0">
              <a:solidFill>
                <a:schemeClr val="bg2">
                  <a:lumMod val="50000"/>
                </a:schemeClr>
              </a:solidFill>
            </a:endParaRPr>
          </a:p>
          <a:p>
            <a:pPr marL="285750" indent="-285750">
              <a:buFont typeface="Arial"/>
              <a:buChar char="•"/>
            </a:pPr>
            <a:endParaRPr lang="en-GB" sz="2800" dirty="0">
              <a:solidFill>
                <a:schemeClr val="bg2">
                  <a:lumMod val="50000"/>
                </a:schemeClr>
              </a:solidFill>
            </a:endParaRPr>
          </a:p>
        </p:txBody>
      </p:sp>
    </p:spTree>
    <p:extLst>
      <p:ext uri="{BB962C8B-B14F-4D97-AF65-F5344CB8AC3E}">
        <p14:creationId xmlns:p14="http://schemas.microsoft.com/office/powerpoint/2010/main" val="20947513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Gendered Constraints</a:t>
            </a:r>
            <a:br>
              <a:rPr lang="en-GB" dirty="0" smtClean="0"/>
            </a:br>
            <a:endParaRPr lang="en-GB" dirty="0"/>
          </a:p>
        </p:txBody>
      </p:sp>
      <p:sp>
        <p:nvSpPr>
          <p:cNvPr id="3" name="Text Placeholder 2"/>
          <p:cNvSpPr>
            <a:spLocks noGrp="1"/>
          </p:cNvSpPr>
          <p:nvPr>
            <p:ph sz="half" idx="1"/>
          </p:nvPr>
        </p:nvSpPr>
        <p:spPr>
          <a:xfrm>
            <a:off x="581193" y="2228003"/>
            <a:ext cx="4807845" cy="3907675"/>
          </a:xfrm>
        </p:spPr>
        <p:txBody>
          <a:bodyPr>
            <a:normAutofit fontScale="92500" lnSpcReduction="10000"/>
          </a:bodyPr>
          <a:lstStyle/>
          <a:p>
            <a:r>
              <a:rPr lang="en-GB" sz="2400" dirty="0" smtClean="0"/>
              <a:t>Care and provisioning</a:t>
            </a:r>
          </a:p>
          <a:p>
            <a:r>
              <a:rPr lang="en-GB" sz="2400" dirty="0" smtClean="0"/>
              <a:t>Labour market segregation and segmentation</a:t>
            </a:r>
          </a:p>
          <a:p>
            <a:r>
              <a:rPr lang="en-GB" sz="2400" dirty="0" smtClean="0"/>
              <a:t>Availability of social care and childcare</a:t>
            </a:r>
          </a:p>
          <a:p>
            <a:r>
              <a:rPr lang="en-GB" sz="2400" dirty="0" smtClean="0"/>
              <a:t>Public services </a:t>
            </a:r>
          </a:p>
          <a:p>
            <a:r>
              <a:rPr lang="en-GB" sz="2400" dirty="0" smtClean="0"/>
              <a:t>Access to education</a:t>
            </a:r>
          </a:p>
          <a:p>
            <a:r>
              <a:rPr lang="en-GB" sz="2400" dirty="0" smtClean="0"/>
              <a:t>Attitudes to care, caring, household</a:t>
            </a:r>
          </a:p>
          <a:p>
            <a:r>
              <a:rPr lang="en-GB" sz="2400" dirty="0" smtClean="0"/>
              <a:t>Social Security and taxation systems</a:t>
            </a:r>
          </a:p>
          <a:p>
            <a:endParaRPr lang="en-GB" dirty="0"/>
          </a:p>
        </p:txBody>
      </p:sp>
      <p:pic>
        <p:nvPicPr>
          <p:cNvPr id="6" name="Content Placeholder 5"/>
          <p:cNvPicPr>
            <a:picLocks noGrp="1" noChangeAspect="1"/>
          </p:cNvPicPr>
          <p:nvPr>
            <p:ph sz="half" idx="2"/>
          </p:nvPr>
        </p:nvPicPr>
        <p:blipFill>
          <a:blip r:embed="rId2"/>
          <a:stretch>
            <a:fillRect/>
          </a:stretch>
        </p:blipFill>
        <p:spPr>
          <a:xfrm>
            <a:off x="8516711" y="1251012"/>
            <a:ext cx="3228480" cy="2595368"/>
          </a:xfrm>
          <a:prstGeom prst="rect">
            <a:avLst/>
          </a:prstGeom>
        </p:spPr>
      </p:pic>
      <p:pic>
        <p:nvPicPr>
          <p:cNvPr id="7" name="Picture 6"/>
          <p:cNvPicPr>
            <a:picLocks noChangeAspect="1"/>
          </p:cNvPicPr>
          <p:nvPr/>
        </p:nvPicPr>
        <p:blipFill>
          <a:blip r:embed="rId3"/>
          <a:stretch>
            <a:fillRect/>
          </a:stretch>
        </p:blipFill>
        <p:spPr>
          <a:xfrm>
            <a:off x="5389039" y="1233906"/>
            <a:ext cx="3127671" cy="2560542"/>
          </a:xfrm>
          <a:prstGeom prst="rect">
            <a:avLst/>
          </a:prstGeom>
        </p:spPr>
      </p:pic>
      <p:pic>
        <p:nvPicPr>
          <p:cNvPr id="8" name="Picture 7"/>
          <p:cNvPicPr>
            <a:picLocks noChangeAspect="1"/>
          </p:cNvPicPr>
          <p:nvPr/>
        </p:nvPicPr>
        <p:blipFill>
          <a:blip r:embed="rId4"/>
          <a:stretch>
            <a:fillRect/>
          </a:stretch>
        </p:blipFill>
        <p:spPr>
          <a:xfrm>
            <a:off x="5919284" y="3689470"/>
            <a:ext cx="2511770" cy="2920180"/>
          </a:xfrm>
          <a:prstGeom prst="rect">
            <a:avLst/>
          </a:prstGeom>
        </p:spPr>
      </p:pic>
      <p:pic>
        <p:nvPicPr>
          <p:cNvPr id="9" name="Picture 8"/>
          <p:cNvPicPr>
            <a:picLocks noChangeAspect="1"/>
          </p:cNvPicPr>
          <p:nvPr/>
        </p:nvPicPr>
        <p:blipFill>
          <a:blip r:embed="rId5"/>
          <a:stretch>
            <a:fillRect/>
          </a:stretch>
        </p:blipFill>
        <p:spPr>
          <a:xfrm>
            <a:off x="8700654" y="4200082"/>
            <a:ext cx="2238547" cy="2356988"/>
          </a:xfrm>
          <a:prstGeom prst="rect">
            <a:avLst/>
          </a:prstGeom>
        </p:spPr>
      </p:pic>
    </p:spTree>
    <p:extLst>
      <p:ext uri="{BB962C8B-B14F-4D97-AF65-F5344CB8AC3E}">
        <p14:creationId xmlns:p14="http://schemas.microsoft.com/office/powerpoint/2010/main" val="3967410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Responses to gendered constraints</a:t>
            </a:r>
            <a:br>
              <a:rPr lang="en-GB" dirty="0" smtClean="0"/>
            </a:br>
            <a:endParaRPr lang="en-GB" dirty="0"/>
          </a:p>
        </p:txBody>
      </p:sp>
      <p:sp>
        <p:nvSpPr>
          <p:cNvPr id="5" name="Text Placeholder 4"/>
          <p:cNvSpPr>
            <a:spLocks noGrp="1"/>
          </p:cNvSpPr>
          <p:nvPr>
            <p:ph idx="1"/>
          </p:nvPr>
        </p:nvSpPr>
        <p:spPr>
          <a:xfrm>
            <a:off x="478391" y="1937792"/>
            <a:ext cx="11029615" cy="4398080"/>
          </a:xfrm>
        </p:spPr>
        <p:txBody>
          <a:bodyPr>
            <a:noAutofit/>
          </a:bodyPr>
          <a:lstStyle/>
          <a:p>
            <a:endParaRPr lang="en-GB" sz="2000" dirty="0" smtClean="0"/>
          </a:p>
          <a:p>
            <a:r>
              <a:rPr lang="en-GB" sz="2000" dirty="0" smtClean="0"/>
              <a:t>Recasting gender relations</a:t>
            </a:r>
          </a:p>
          <a:p>
            <a:pPr lvl="1"/>
            <a:r>
              <a:rPr lang="en-GB" sz="2000" dirty="0" smtClean="0"/>
              <a:t>Family responsibilities</a:t>
            </a:r>
          </a:p>
          <a:p>
            <a:pPr lvl="1"/>
            <a:r>
              <a:rPr lang="en-GB" sz="2000" dirty="0" smtClean="0"/>
              <a:t>Time use</a:t>
            </a:r>
          </a:p>
          <a:p>
            <a:pPr lvl="1"/>
            <a:r>
              <a:rPr lang="en-GB" sz="2000" dirty="0" smtClean="0"/>
              <a:t>Household management</a:t>
            </a:r>
          </a:p>
          <a:p>
            <a:r>
              <a:rPr lang="en-GB" sz="2000" dirty="0" smtClean="0"/>
              <a:t>Employment practices</a:t>
            </a:r>
          </a:p>
          <a:p>
            <a:r>
              <a:rPr lang="en-GB" sz="2000" dirty="0" smtClean="0"/>
              <a:t>Organising women’s voices  - trade unions, civil society </a:t>
            </a:r>
          </a:p>
          <a:p>
            <a:r>
              <a:rPr lang="en-GB" sz="2000" dirty="0" smtClean="0"/>
              <a:t>Parental and Carers’ leave – and take up</a:t>
            </a:r>
          </a:p>
          <a:p>
            <a:r>
              <a:rPr lang="en-GB" sz="2000" dirty="0" smtClean="0"/>
              <a:t>Attitudinal change</a:t>
            </a:r>
          </a:p>
          <a:p>
            <a:pPr lvl="1"/>
            <a:r>
              <a:rPr lang="en-GB" sz="2000" dirty="0" smtClean="0"/>
              <a:t>Role models</a:t>
            </a:r>
          </a:p>
          <a:p>
            <a:r>
              <a:rPr lang="en-GB" sz="2000" dirty="0" smtClean="0"/>
              <a:t>Representation and presence in public and political life</a:t>
            </a:r>
          </a:p>
          <a:p>
            <a:r>
              <a:rPr lang="en-GB" sz="2000" dirty="0" smtClean="0"/>
              <a:t>Basic Income</a:t>
            </a:r>
            <a:endParaRPr lang="en-GB" sz="2000" dirty="0"/>
          </a:p>
        </p:txBody>
      </p:sp>
    </p:spTree>
    <p:extLst>
      <p:ext uri="{BB962C8B-B14F-4D97-AF65-F5344CB8AC3E}">
        <p14:creationId xmlns:p14="http://schemas.microsoft.com/office/powerpoint/2010/main" val="3421101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Gender and policy making: Intersectionality</a:t>
            </a:r>
            <a:endParaRPr lang="en-GB" dirty="0"/>
          </a:p>
        </p:txBody>
      </p:sp>
      <p:sp>
        <p:nvSpPr>
          <p:cNvPr id="3" name="Content Placeholder 2"/>
          <p:cNvSpPr>
            <a:spLocks noGrp="1"/>
          </p:cNvSpPr>
          <p:nvPr>
            <p:ph sz="half" idx="1"/>
          </p:nvPr>
        </p:nvSpPr>
        <p:spPr/>
        <p:txBody>
          <a:bodyPr/>
          <a:lstStyle/>
          <a:p>
            <a:r>
              <a:rPr lang="en-US" dirty="0"/>
              <a:t>Gender intersects with other factors such as race, class, age, disability, and sexual orientation</a:t>
            </a:r>
          </a:p>
          <a:p>
            <a:endParaRPr lang="en-US" dirty="0"/>
          </a:p>
          <a:p>
            <a:r>
              <a:rPr lang="en-US" dirty="0"/>
              <a:t>Consider for example the impact of tax and benefit changes on Black and Asian women.</a:t>
            </a:r>
          </a:p>
          <a:p>
            <a:endParaRPr lang="en-GB" dirty="0"/>
          </a:p>
        </p:txBody>
      </p:sp>
      <p:pic>
        <p:nvPicPr>
          <p:cNvPr id="6" name="Content Placeholder 5"/>
          <p:cNvPicPr>
            <a:picLocks noGrp="1" noChangeAspect="1"/>
          </p:cNvPicPr>
          <p:nvPr>
            <p:ph sz="half" idx="2"/>
          </p:nvPr>
        </p:nvPicPr>
        <p:blipFill>
          <a:blip r:embed="rId2"/>
          <a:stretch>
            <a:fillRect/>
          </a:stretch>
        </p:blipFill>
        <p:spPr>
          <a:xfrm>
            <a:off x="5838092" y="2104743"/>
            <a:ext cx="5772883" cy="4490839"/>
          </a:xfrm>
          <a:prstGeom prst="rect">
            <a:avLst/>
          </a:prstGeom>
        </p:spPr>
      </p:pic>
    </p:spTree>
    <p:extLst>
      <p:ext uri="{BB962C8B-B14F-4D97-AF65-F5344CB8AC3E}">
        <p14:creationId xmlns:p14="http://schemas.microsoft.com/office/powerpoint/2010/main" val="2916603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Theorising Gender and Policy</a:t>
            </a:r>
            <a:br>
              <a:rPr lang="en-GB" dirty="0"/>
            </a:br>
            <a:endParaRPr lang="en-GB" dirty="0"/>
          </a:p>
        </p:txBody>
      </p:sp>
      <p:sp>
        <p:nvSpPr>
          <p:cNvPr id="3" name="Content Placeholder 2"/>
          <p:cNvSpPr>
            <a:spLocks noGrp="1"/>
          </p:cNvSpPr>
          <p:nvPr>
            <p:ph idx="1"/>
          </p:nvPr>
        </p:nvSpPr>
        <p:spPr/>
        <p:txBody>
          <a:bodyPr>
            <a:normAutofit lnSpcReduction="10000"/>
          </a:bodyPr>
          <a:lstStyle/>
          <a:p>
            <a:r>
              <a:rPr lang="en-US" dirty="0"/>
              <a:t>Gender is a socio-cultural construction – mutually accepted ideas about male/female interests and abilities (e.g. male breadwinner/female care-giver)</a:t>
            </a:r>
          </a:p>
          <a:p>
            <a:r>
              <a:rPr lang="en-US" dirty="0"/>
              <a:t>Gendered expectations and stereotypes underpin </a:t>
            </a:r>
            <a:r>
              <a:rPr lang="en-US" dirty="0" err="1"/>
              <a:t>behaviours</a:t>
            </a:r>
            <a:r>
              <a:rPr lang="en-US" dirty="0"/>
              <a:t> e.g. labour market participation</a:t>
            </a:r>
          </a:p>
          <a:p>
            <a:r>
              <a:rPr lang="en-US" dirty="0"/>
              <a:t>‘Preferences’ formed within gender framework</a:t>
            </a:r>
          </a:p>
          <a:p>
            <a:r>
              <a:rPr lang="en-US" dirty="0"/>
              <a:t>Unequal outcomes are seen a product of the gender framework (e.g. women’s skills are systematically undervalued as they are seen as ‘natural’)</a:t>
            </a:r>
          </a:p>
          <a:p>
            <a:r>
              <a:rPr lang="en-US" dirty="0"/>
              <a:t>‘add women and stir’ approach – sex, not gender</a:t>
            </a:r>
          </a:p>
          <a:p>
            <a:r>
              <a:rPr lang="en-US" dirty="0"/>
              <a:t>Assumptions of gender neutrality in public policy and economics are erroneous as they are “imbued with male bias” (Elson, 1995).</a:t>
            </a:r>
          </a:p>
          <a:p>
            <a:r>
              <a:rPr lang="en-US" dirty="0"/>
              <a:t>The outcomes that follow from public resource allocation are not gender neutral but perpetuate gender inequality as the policy making process is “gender-blind” (Elson, 1997).</a:t>
            </a:r>
          </a:p>
          <a:p>
            <a:endParaRPr lang="en-GB" dirty="0"/>
          </a:p>
        </p:txBody>
      </p:sp>
    </p:spTree>
    <p:extLst>
      <p:ext uri="{BB962C8B-B14F-4D97-AF65-F5344CB8AC3E}">
        <p14:creationId xmlns:p14="http://schemas.microsoft.com/office/powerpoint/2010/main" val="247361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Fra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2.xml.rels>&#65279;<?xml version="1.0" encoding="utf-8"?><Relationships xmlns="http://schemas.openxmlformats.org/package/2006/relationships"><Relationship Type="http://schemas.openxmlformats.org/officeDocument/2006/relationships/customXmlProps" Target="/customXML/itemProps2.xml" Id="Rd3c4172d526e4b2384ade4b889302c76" /></Relationships>
</file>

<file path=customXML/item2.xml><?xml version="1.0" encoding="utf-8"?>
<metadata xmlns="http://www.objective.com/ecm/document/metadata/53D26341A57B383EE0540010E0463CCA" version="1.0.0">
  <systemFields>
    <field name="Objective-Id">
      <value order="0">A24401584</value>
    </field>
    <field name="Objective-Title">
      <value order="0">Session 1 - Presentation 1 - Gendered Dimensions of Policy Making - Angela OHagan</value>
    </field>
    <field name="Objective-Description">
      <value order="0"/>
    </field>
    <field name="Objective-CreationStamp">
      <value order="0">2019-05-10T18:18:03Z</value>
    </field>
    <field name="Objective-IsApproved">
      <value order="0">false</value>
    </field>
    <field name="Objective-IsPublished">
      <value order="0">true</value>
    </field>
    <field name="Objective-DatePublished">
      <value order="0">2019-05-28T12:47:52Z</value>
    </field>
    <field name="Objective-ModificationStamp">
      <value order="0">2019-05-28T12:47:52Z</value>
    </field>
    <field name="Objective-Owner">
      <value order="0">Thompson, Spencer S (U441249)</value>
    </field>
    <field name="Objective-Path">
      <value order="0">Objective Global Folder:SG File Plan:People, communities and living:Social Issues:Equal opportunities and diversity:Research and analysis: Equal opportunities and diversity:Improving the Gender Assessment of the Budget: 2018-2023</value>
    </field>
    <field name="Objective-Parent">
      <value order="0">Improving the Gender Assessment of the Budget: 2018-2023</value>
    </field>
    <field name="Objective-State">
      <value order="0">Published</value>
    </field>
    <field name="Objective-VersionId">
      <value order="0">vA35185069</value>
    </field>
    <field name="Objective-Version">
      <value order="0">2.0</value>
    </field>
    <field name="Objective-VersionNumber">
      <value order="0">3</value>
    </field>
    <field name="Objective-VersionComment">
      <value order="0"/>
    </field>
    <field name="Objective-FileNumber">
      <value order="0">PROCRES/1943</value>
    </field>
    <field name="Objective-Classification">
      <value order="0">OFFICIAL</value>
    </field>
    <field name="Objective-Caveats">
      <value order="0">Caveat for access to SG Fileplan</value>
    </field>
  </systemFields>
  <catalogues>
    <catalogue name="Document Type Catalogue" type="type" ori="id:cA35">
      <field name="Objective-Date of Original">
        <value order="0"/>
      </field>
      <field name="Objective-Date Received">
        <value order="0"/>
      </field>
      <field name="Objective-SG Web Publication - Category">
        <value order="0"/>
      </field>
      <field name="Objective-SG Web Publication - Category 2 Classification">
        <value order="0"/>
      </field>
      <field name="Objective-Connect Creator">
        <value order="0"/>
      </field>
    </catalogue>
  </catalogues>
</metadata>
</file>

<file path=customXML/itemProps2.xml><?xml version="1.0" encoding="utf-8"?>
<ds:datastoreItem xmlns:ds="http://schemas.openxmlformats.org/officeDocument/2006/customXml" ds:itemID="{5745109E-2DDF-40CB-AC2B-FF9B10C90820}">
  <ds:schemaRefs>
    <ds:schemaRef ds:uri="http://www.objective.com/ecm/document/metadata/53D26341A57B383EE0540010E0463CC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3100</TotalTime>
  <Words>2836</Words>
  <Application>Microsoft Office PowerPoint</Application>
  <PresentationFormat>Widescreen</PresentationFormat>
  <Paragraphs>356</Paragraphs>
  <Slides>39</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Gill Sans</vt:lpstr>
      <vt:lpstr>Gill Sans MT</vt:lpstr>
      <vt:lpstr>Helvetica Light</vt:lpstr>
      <vt:lpstr>Kievit-Book</vt:lpstr>
      <vt:lpstr>Mangal</vt:lpstr>
      <vt:lpstr>Times New Roman</vt:lpstr>
      <vt:lpstr>Wingdings</vt:lpstr>
      <vt:lpstr>Wingdings 2</vt:lpstr>
      <vt:lpstr>Dividend</vt:lpstr>
      <vt:lpstr>Frame</vt:lpstr>
      <vt:lpstr>Gendered dimensions of policymaking  </vt:lpstr>
      <vt:lpstr>sTructure of today’s session</vt:lpstr>
      <vt:lpstr>Focus for scotland </vt:lpstr>
      <vt:lpstr>Gender and economic policy </vt:lpstr>
      <vt:lpstr>PowerPoint Presentation</vt:lpstr>
      <vt:lpstr>Gendered Constraints </vt:lpstr>
      <vt:lpstr>Responses to gendered constraints </vt:lpstr>
      <vt:lpstr>Gender and policy making: Intersectionality</vt:lpstr>
      <vt:lpstr>Theorising Gender and Policy </vt:lpstr>
      <vt:lpstr>Gender and policy making:  What Maintains these problems?</vt:lpstr>
      <vt:lpstr>‘Marginal Eyes’</vt:lpstr>
      <vt:lpstr>Gender in policy making: Spotting gender at work in policy</vt:lpstr>
      <vt:lpstr>Gender and Policy Making :  AndroCentric Assumptions in Policy - Examples</vt:lpstr>
      <vt:lpstr>Women and economics</vt:lpstr>
      <vt:lpstr>Women and decision making</vt:lpstr>
      <vt:lpstr>Next presentation: Gender Mainstreaming</vt:lpstr>
      <vt:lpstr>In This Session …</vt:lpstr>
      <vt:lpstr>Gender Mainstreaming – definitions </vt:lpstr>
      <vt:lpstr>Gender Mainstreaming – definitions (cont) </vt:lpstr>
      <vt:lpstr>Gender Mainstreaming – definitions (cont) </vt:lpstr>
      <vt:lpstr>Whats special about gender mainstreaming?</vt:lpstr>
      <vt:lpstr>Gender Bias is Not always Explicit or conscious!</vt:lpstr>
      <vt:lpstr>Gender Mainstreaming - Methods and tools For implementaTion</vt:lpstr>
      <vt:lpstr>Formal Commitments to Gender Equality and Mainstreaming</vt:lpstr>
      <vt:lpstr>Institutional Structures</vt:lpstr>
      <vt:lpstr>Civil Society - Examples</vt:lpstr>
      <vt:lpstr>Gender Impact Assessment – 4 Steps</vt:lpstr>
      <vt:lpstr>Gender Impact Assessment</vt:lpstr>
      <vt:lpstr>Resources and toolkits - Examples</vt:lpstr>
      <vt:lpstr>Step 1: analyse the Planned Policy’s aims and their relation to gender equality</vt:lpstr>
      <vt:lpstr>EU Commission – Research and Innovation Policy </vt:lpstr>
      <vt:lpstr>Step 1: analyse the Planned Policy’s aims and their relation to gender equality</vt:lpstr>
      <vt:lpstr>Step 2 : identify existing inequalities</vt:lpstr>
      <vt:lpstr>Step 3 Analysis of Gender Equality Impacts</vt:lpstr>
      <vt:lpstr>Conclusions and recommendations</vt:lpstr>
      <vt:lpstr>Gender impact assessment is a learning process</vt:lpstr>
      <vt:lpstr>PowerPoint Presentation</vt:lpstr>
      <vt:lpstr>   Group exercise: 4-step Gender Sensitive Impact Analysis </vt:lpstr>
      <vt:lpstr>   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O'Hagan, Angela</dc:creator>
  <cp:lastModifiedBy>Thompson S (Spencer)</cp:lastModifiedBy>
  <cp:revision>83</cp:revision>
  <cp:lastPrinted>2018-11-25T14:54:31Z</cp:lastPrinted>
  <dcterms:created xsi:type="dcterms:W3CDTF">2018-11-19T15:18:00Z</dcterms:created>
  <dcterms:modified xsi:type="dcterms:W3CDTF">2019-05-28T12:34:11Z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A24401584</vt:lpwstr>
  </property>
  <property fmtid="{D5CDD505-2E9C-101B-9397-08002B2CF9AE}" pid="4" name="Objective-Title">
    <vt:lpwstr>Session 1 - Presentation 1 - Gendered Dimensions of Policy Making - Angela OHagan</vt:lpwstr>
  </property>
  <property fmtid="{D5CDD505-2E9C-101B-9397-08002B2CF9AE}" pid="5" name="Objective-Description">
    <vt:lpwstr/>
  </property>
  <property fmtid="{D5CDD505-2E9C-101B-9397-08002B2CF9AE}" pid="6" name="Objective-CreationStamp">
    <vt:filetime>2019-05-10T18:44:18Z</vt:filetime>
  </property>
  <property fmtid="{D5CDD505-2E9C-101B-9397-08002B2CF9AE}" pid="7" name="Objective-IsApproved">
    <vt:bool>false</vt:bool>
  </property>
  <property fmtid="{D5CDD505-2E9C-101B-9397-08002B2CF9AE}" pid="8" name="Objective-IsPublished">
    <vt:bool>true</vt:bool>
  </property>
  <property fmtid="{D5CDD505-2E9C-101B-9397-08002B2CF9AE}" pid="9" name="Objective-DatePublished">
    <vt:filetime>2019-05-28T12:47:52Z</vt:filetime>
  </property>
  <property fmtid="{D5CDD505-2E9C-101B-9397-08002B2CF9AE}" pid="10" name="Objective-ModificationStamp">
    <vt:filetime>2019-05-28T12:47:52Z</vt:filetime>
  </property>
  <property fmtid="{D5CDD505-2E9C-101B-9397-08002B2CF9AE}" pid="11" name="Objective-Owner">
    <vt:lpwstr>Thompson, Spencer S (U441249)</vt:lpwstr>
  </property>
  <property fmtid="{D5CDD505-2E9C-101B-9397-08002B2CF9AE}" pid="12" name="Objective-Path">
    <vt:lpwstr>Objective Global Folder:SG File Plan:People, communities and living:Social Issues:Equal opportunities and diversity:Research and analysis: Equal opportunities and diversity:Improving the Gender Assessment of the Budget: 2018-2023:</vt:lpwstr>
  </property>
  <property fmtid="{D5CDD505-2E9C-101B-9397-08002B2CF9AE}" pid="13" name="Objective-Parent">
    <vt:lpwstr>Improving the Gender Assessment of the Budget: 2018-2023</vt:lpwstr>
  </property>
  <property fmtid="{D5CDD505-2E9C-101B-9397-08002B2CF9AE}" pid="14" name="Objective-State">
    <vt:lpwstr>Published</vt:lpwstr>
  </property>
  <property fmtid="{D5CDD505-2E9C-101B-9397-08002B2CF9AE}" pid="15" name="Objective-VersionId">
    <vt:lpwstr>vA35185069</vt:lpwstr>
  </property>
  <property fmtid="{D5CDD505-2E9C-101B-9397-08002B2CF9AE}" pid="16" name="Objective-Version">
    <vt:lpwstr>2.0</vt:lpwstr>
  </property>
  <property fmtid="{D5CDD505-2E9C-101B-9397-08002B2CF9AE}" pid="17" name="Objective-VersionNumber">
    <vt:r8>3</vt:r8>
  </property>
  <property fmtid="{D5CDD505-2E9C-101B-9397-08002B2CF9AE}" pid="18" name="Objective-VersionComment">
    <vt:lpwstr/>
  </property>
  <property fmtid="{D5CDD505-2E9C-101B-9397-08002B2CF9AE}" pid="19" name="Objective-FileNumber">
    <vt:lpwstr/>
  </property>
  <property fmtid="{D5CDD505-2E9C-101B-9397-08002B2CF9AE}" pid="20" name="Objective-Classification">
    <vt:lpwstr>[Inherited - OFFICIAL]</vt:lpwstr>
  </property>
  <property fmtid="{D5CDD505-2E9C-101B-9397-08002B2CF9AE}" pid="21" name="Objective-Caveats">
    <vt:lpwstr/>
  </property>
  <property fmtid="{D5CDD505-2E9C-101B-9397-08002B2CF9AE}" pid="22" name="Objective-Date of Original">
    <vt:lpwstr/>
  </property>
  <property fmtid="{D5CDD505-2E9C-101B-9397-08002B2CF9AE}" pid="23" name="Objective-Date Received">
    <vt:lpwstr/>
  </property>
  <property fmtid="{D5CDD505-2E9C-101B-9397-08002B2CF9AE}" pid="24" name="Objective-SG Web Publication - Category">
    <vt:lpwstr/>
  </property>
  <property fmtid="{D5CDD505-2E9C-101B-9397-08002B2CF9AE}" pid="25" name="Objective-SG Web Publication - Category 2 Classification">
    <vt:lpwstr/>
  </property>
  <property fmtid="{D5CDD505-2E9C-101B-9397-08002B2CF9AE}" pid="26" name="Objective-Connect Creator">
    <vt:lpwstr/>
  </property>
  <property fmtid="{D5CDD505-2E9C-101B-9397-08002B2CF9AE}" pid="27" name="Objective-Comment">
    <vt:lpwstr/>
  </property>
  <property fmtid="{D5CDD505-2E9C-101B-9397-08002B2CF9AE}" pid="28" name="Objective-Date of Original [system]">
    <vt:lpwstr/>
  </property>
  <property fmtid="{D5CDD505-2E9C-101B-9397-08002B2CF9AE}" pid="29" name="Objective-Date Received [system]">
    <vt:lpwstr/>
  </property>
  <property fmtid="{D5CDD505-2E9C-101B-9397-08002B2CF9AE}" pid="30" name="Objective-SG Web Publication - Category [system]">
    <vt:lpwstr/>
  </property>
  <property fmtid="{D5CDD505-2E9C-101B-9397-08002B2CF9AE}" pid="31" name="Objective-SG Web Publication - Category 2 Classification [system]">
    <vt:lpwstr/>
  </property>
  <property fmtid="{D5CDD505-2E9C-101B-9397-08002B2CF9AE}" pid="32" name="Objective-Connect Creator [system]">
    <vt:lpwstr/>
  </property>
</Properties>
</file>